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0.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1.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2.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3.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7.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1"/>
    <p:sldMasterId id="2147483660" r:id="rId2"/>
    <p:sldMasterId id="2147483671" r:id="rId3"/>
    <p:sldMasterId id="2147483682" r:id="rId4"/>
    <p:sldMasterId id="2147483693" r:id="rId5"/>
    <p:sldMasterId id="2147483704" r:id="rId6"/>
    <p:sldMasterId id="2147483715" r:id="rId7"/>
    <p:sldMasterId id="2147483726" r:id="rId8"/>
    <p:sldMasterId id="2147483737" r:id="rId9"/>
    <p:sldMasterId id="2147483748" r:id="rId10"/>
    <p:sldMasterId id="2147483759" r:id="rId11"/>
    <p:sldMasterId id="2147483770" r:id="rId12"/>
    <p:sldMasterId id="2147483781" r:id="rId13"/>
    <p:sldMasterId id="2147483792" r:id="rId14"/>
    <p:sldMasterId id="2147483803" r:id="rId15"/>
    <p:sldMasterId id="2147483814" r:id="rId16"/>
    <p:sldMasterId id="2147483825" r:id="rId17"/>
    <p:sldMasterId id="2147483836" r:id="rId18"/>
    <p:sldMasterId id="2147483847" r:id="rId19"/>
  </p:sldMasterIdLst>
  <p:notesMasterIdLst>
    <p:notesMasterId r:id="rId78"/>
  </p:notesMasterIdLst>
  <p:sldIdLst>
    <p:sldId id="256" r:id="rId20"/>
    <p:sldId id="257" r:id="rId21"/>
    <p:sldId id="258" r:id="rId22"/>
    <p:sldId id="259" r:id="rId23"/>
    <p:sldId id="293" r:id="rId24"/>
    <p:sldId id="260" r:id="rId25"/>
    <p:sldId id="261" r:id="rId26"/>
    <p:sldId id="262" r:id="rId27"/>
    <p:sldId id="263" r:id="rId28"/>
    <p:sldId id="264" r:id="rId29"/>
    <p:sldId id="265" r:id="rId30"/>
    <p:sldId id="267" r:id="rId31"/>
    <p:sldId id="266" r:id="rId32"/>
    <p:sldId id="268" r:id="rId33"/>
    <p:sldId id="274" r:id="rId34"/>
    <p:sldId id="275" r:id="rId35"/>
    <p:sldId id="276" r:id="rId36"/>
    <p:sldId id="269" r:id="rId37"/>
    <p:sldId id="270" r:id="rId38"/>
    <p:sldId id="271" r:id="rId39"/>
    <p:sldId id="272" r:id="rId40"/>
    <p:sldId id="273" r:id="rId41"/>
    <p:sldId id="277" r:id="rId42"/>
    <p:sldId id="278" r:id="rId43"/>
    <p:sldId id="279" r:id="rId44"/>
    <p:sldId id="281" r:id="rId45"/>
    <p:sldId id="283" r:id="rId46"/>
    <p:sldId id="282" r:id="rId47"/>
    <p:sldId id="284" r:id="rId48"/>
    <p:sldId id="285" r:id="rId49"/>
    <p:sldId id="286" r:id="rId50"/>
    <p:sldId id="287" r:id="rId51"/>
    <p:sldId id="288" r:id="rId52"/>
    <p:sldId id="289" r:id="rId53"/>
    <p:sldId id="290" r:id="rId54"/>
    <p:sldId id="291" r:id="rId55"/>
    <p:sldId id="292"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10" r:id="rId72"/>
    <p:sldId id="313" r:id="rId73"/>
    <p:sldId id="314" r:id="rId74"/>
    <p:sldId id="315" r:id="rId75"/>
    <p:sldId id="312" r:id="rId76"/>
    <p:sldId id="309" r:id="rId77"/>
  </p:sldIdLst>
  <p:sldSz cx="12192000" cy="6858000"/>
  <p:notesSz cx="6858000" cy="9144000"/>
  <p:embeddedFontLst>
    <p:embeddedFont>
      <p:font typeface="Roboto Slab" pitchFamily="2" charset="0"/>
      <p:regular r:id="rId79"/>
      <p:bold r:id="rId80"/>
    </p:embeddedFont>
    <p:embeddedFont>
      <p:font typeface="Consolas" panose="020B0609020204030204" pitchFamily="49" charset="0"/>
      <p:regular r:id="rId81"/>
      <p:bold r:id="rId82"/>
      <p:italic r:id="rId83"/>
      <p:boldItalic r:id="rId84"/>
    </p:embeddedFont>
    <p:embeddedFont>
      <p:font typeface="Comic Sans MS" panose="030F0702030302020204" pitchFamily="66" charset="0"/>
      <p:regular r:id="rId85"/>
      <p:bold r:id="rId86"/>
      <p:italic r:id="rId87"/>
      <p:boldItalic r:id="rId88"/>
    </p:embeddedFont>
    <p:embeddedFont>
      <p:font typeface="Source Sans Pro" panose="020B050303040302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2A1584B7-7438-4AC0-8315-68EFE8DA3D3E}">
          <p14:sldIdLst>
            <p14:sldId id="256"/>
            <p14:sldId id="257"/>
            <p14:sldId id="258"/>
            <p14:sldId id="259"/>
            <p14:sldId id="293"/>
            <p14:sldId id="260"/>
            <p14:sldId id="261"/>
            <p14:sldId id="262"/>
            <p14:sldId id="263"/>
          </p14:sldIdLst>
        </p14:section>
        <p14:section name="Raspberry Pi Information and Models" id="{B0E52EE6-2193-494A-908E-81C744273A64}">
          <p14:sldIdLst>
            <p14:sldId id="264"/>
            <p14:sldId id="265"/>
            <p14:sldId id="267"/>
            <p14:sldId id="266"/>
          </p14:sldIdLst>
        </p14:section>
        <p14:section name="Intro to Hardware" id="{3599D715-3354-4A78-94E4-065317EEF382}">
          <p14:sldIdLst>
            <p14:sldId id="268"/>
            <p14:sldId id="274"/>
            <p14:sldId id="275"/>
            <p14:sldId id="276"/>
            <p14:sldId id="269"/>
            <p14:sldId id="270"/>
            <p14:sldId id="271"/>
            <p14:sldId id="272"/>
            <p14:sldId id="273"/>
            <p14:sldId id="277"/>
            <p14:sldId id="278"/>
            <p14:sldId id="279"/>
            <p14:sldId id="281"/>
            <p14:sldId id="283"/>
            <p14:sldId id="282"/>
          </p14:sldIdLst>
        </p14:section>
        <p14:section name="Intro to Programming Hardware" id="{143B821D-4662-426E-B1E2-C4F4E6122038}">
          <p14:sldIdLst>
            <p14:sldId id="284"/>
            <p14:sldId id="285"/>
            <p14:sldId id="286"/>
            <p14:sldId id="287"/>
            <p14:sldId id="288"/>
            <p14:sldId id="289"/>
            <p14:sldId id="290"/>
            <p14:sldId id="291"/>
            <p14:sldId id="292"/>
          </p14:sldIdLst>
        </p14:section>
        <p14:section name="Project 1" id="{57F062A3-322F-4F67-BB3B-318ADACD74B1}">
          <p14:sldIdLst>
            <p14:sldId id="294"/>
            <p14:sldId id="295"/>
            <p14:sldId id="296"/>
            <p14:sldId id="297"/>
            <p14:sldId id="298"/>
            <p14:sldId id="299"/>
            <p14:sldId id="300"/>
            <p14:sldId id="301"/>
            <p14:sldId id="302"/>
            <p14:sldId id="303"/>
            <p14:sldId id="304"/>
            <p14:sldId id="305"/>
            <p14:sldId id="306"/>
            <p14:sldId id="307"/>
            <p14:sldId id="308"/>
          </p14:sldIdLst>
        </p14:section>
        <p14:section name="Project 2" id="{F48DB56B-64CC-4771-A612-67FCD95D973F}">
          <p14:sldIdLst>
            <p14:sldId id="310"/>
            <p14:sldId id="313"/>
            <p14:sldId id="314"/>
            <p14:sldId id="315"/>
            <p14:sldId id="312"/>
          </p14:sldIdLst>
        </p14:section>
        <p14:section name="Project 3" id="{41B10B4E-347B-449F-9B86-6983D025D447}">
          <p14:sldIdLst>
            <p14:sldId id="3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9C15F8-33F2-44D8-9C6D-9DCF0AE6EB77}">
  <a:tblStyle styleId="{7B9C15F8-33F2-44D8-9C6D-9DCF0AE6EB77}"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3" autoAdjust="0"/>
    <p:restoredTop sz="94660"/>
  </p:normalViewPr>
  <p:slideViewPr>
    <p:cSldViewPr snapToGrid="0" showGuides="1">
      <p:cViewPr varScale="1">
        <p:scale>
          <a:sx n="97" d="100"/>
          <a:sy n="97" d="100"/>
        </p:scale>
        <p:origin x="77" y="8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slide" Target="slides/slide36.xml"/><Relationship Id="rId63" Type="http://schemas.openxmlformats.org/officeDocument/2006/relationships/slide" Target="slides/slide44.xml"/><Relationship Id="rId68" Type="http://schemas.openxmlformats.org/officeDocument/2006/relationships/slide" Target="slides/slide49.xml"/><Relationship Id="rId76" Type="http://schemas.openxmlformats.org/officeDocument/2006/relationships/slide" Target="slides/slide57.xml"/><Relationship Id="rId84" Type="http://schemas.openxmlformats.org/officeDocument/2006/relationships/font" Target="fonts/font6.fntdata"/><Relationship Id="rId89" Type="http://schemas.openxmlformats.org/officeDocument/2006/relationships/font" Target="fonts/font11.fntdata"/><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0.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slide" Target="slides/slide55.xml"/><Relationship Id="rId79" Type="http://schemas.openxmlformats.org/officeDocument/2006/relationships/font" Target="fonts/font1.fntdata"/><Relationship Id="rId87" Type="http://schemas.openxmlformats.org/officeDocument/2006/relationships/font" Target="fonts/font9.fntdata"/><Relationship Id="rId5" Type="http://schemas.openxmlformats.org/officeDocument/2006/relationships/slideMaster" Target="slideMasters/slideMaster5.xml"/><Relationship Id="rId61" Type="http://schemas.openxmlformats.org/officeDocument/2006/relationships/slide" Target="slides/slide42.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theme" Target="theme/them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slide" Target="slides/slide58.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10.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192369132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925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3692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722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6373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48454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6045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1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3526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2116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116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514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2489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3523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7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8383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3817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3314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2798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8297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3928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759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962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1940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3207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2019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002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991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536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3168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0156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6028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0129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7083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0621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6031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00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6432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9579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0909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8345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523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7483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3778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456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40416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640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2556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2973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371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50742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91461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23190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2437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4279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2714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9047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203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2245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2490010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3335832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5077441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096063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953089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79939198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9135409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5040347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40120133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8728083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11423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42310774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7507084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70245784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60392529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767661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306354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73119191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8518483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49303187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853544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736411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3981946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27676205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85084001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6470834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7171819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0869228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4689336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1064515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3002701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1062100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59608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5902737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6740299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6485922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1194566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3460772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826520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8191294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8848641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6470673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460663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15193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6420020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342378545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84699436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77321990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336328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2686897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9590775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69027772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89172120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47689148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667411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10593891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6019143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2683618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8184430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9510163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576420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41244288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6696262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50621883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85428308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394679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971539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50638767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7127768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3459490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79604702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36546493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73237041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90374926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59543620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40054597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258894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92209739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24959997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6541670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04780066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7414538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58999970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4483823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28040629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226231140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8649659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739764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08912508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37302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401054786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79204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620180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147118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607117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638301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903729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718045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035215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5159442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8854685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074572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8958899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30017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887336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856432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552239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0347840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4163217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272705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1595587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9666064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9637532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4168487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998221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313859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6780345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8187655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5388916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015451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0387393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181538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022926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3496654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7225360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772806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0484752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36159643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8445602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1276327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4644732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8560929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3540560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6055946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88923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931454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59872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4462252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9191535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407366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10620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6365279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2651672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4948697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4315379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6929100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1456435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973783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6850375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0171011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1546414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0240259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064965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06490388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7457497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5804576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821107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4175207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807402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1109353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808999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6525395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4301913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1357257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29357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8048198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4465924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4833880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7719437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0998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9358218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0564175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2528021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2425760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6204160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6216470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16546600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6332765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9143905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4362905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0176218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image" Target="../media/image1.png"/><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10.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image" Target="../media/image1.png"/><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theme" Target="../theme/theme11.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image" Target="../media/image1.png"/><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theme" Target="../theme/theme12.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image" Target="../media/image1.png"/><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theme" Target="../theme/theme1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image" Target="../media/image1.png"/><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theme" Target="../theme/theme14.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image" Target="../media/image1.png"/><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theme" Target="../theme/theme15.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5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image" Target="../media/image1.png"/><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theme" Target="../theme/theme16.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image" Target="../media/image1.png"/><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theme" Target="../theme/theme17.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7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image" Target="../media/image1.png"/><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theme" Target="../theme/theme18.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80.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image" Target="../media/image1.png"/><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theme" Target="../theme/theme19.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4.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5.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image" Target="../media/image1.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theme" Target="../theme/theme6.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image" Target="../media/image1.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theme" Target="../theme/theme7.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image" Target="../media/image1.pn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8.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9.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900640996"/>
      </p:ext>
    </p:extLst>
  </p:cSld>
  <p:clrMap bg1="lt1" tx1="dk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659037240"/>
      </p:ext>
    </p:extLst>
  </p:cSld>
  <p:clrMap bg1="lt1" tx1="dk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7129283"/>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99265024"/>
      </p:ext>
    </p:extLst>
  </p:cSld>
  <p:clrMap bg1="lt1" tx1="dk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402664320"/>
      </p:ext>
    </p:extLst>
  </p:cSld>
  <p:clrMap bg1="lt1" tx1="dk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97075714"/>
      </p:ext>
    </p:extLst>
  </p:cSld>
  <p:clrMap bg1="lt1" tx1="dk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58657640"/>
      </p:ext>
    </p:extLst>
  </p:cSld>
  <p:clrMap bg1="lt1" tx1="dk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92453920"/>
      </p:ext>
    </p:extLst>
  </p:cSld>
  <p:clrMap bg1="lt1" tx1="dk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88795827"/>
      </p:ext>
    </p:extLst>
  </p:cSld>
  <p:clrMap bg1="lt1" tx1="dk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591435374"/>
      </p:ext>
    </p:extLst>
  </p:cSld>
  <p:clrMap bg1="lt1" tx1="dk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9491372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623739643"/>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061196468"/>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840012932"/>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4292677707"/>
      </p:ext>
    </p:extLst>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367082422"/>
      </p:ext>
    </p:extLst>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785757747"/>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999419305"/>
      </p:ext>
    </p:extLst>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98.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89.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2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2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1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0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0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0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4.xml"/></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2.mp4"/><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9.xml"/><Relationship Id="rId5" Type="http://schemas.openxmlformats.org/officeDocument/2006/relationships/slideLayout" Target="../slideLayouts/slideLayout146.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6.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161.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2.xml"/><Relationship Id="rId1" Type="http://schemas.openxmlformats.org/officeDocument/2006/relationships/slideLayout" Target="../slideLayouts/slideLayout167.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3.xml"/><Relationship Id="rId1" Type="http://schemas.openxmlformats.org/officeDocument/2006/relationships/slideLayout" Target="../slideLayouts/slideLayout171.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4.xml"/><Relationship Id="rId1" Type="http://schemas.openxmlformats.org/officeDocument/2006/relationships/slideLayout" Target="../slideLayouts/slideLayout16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6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6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6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7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4.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4.xml"/><Relationship Id="rId1" Type="http://schemas.openxmlformats.org/officeDocument/2006/relationships/slideLayout" Target="../slideLayouts/slideLayout181.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5.xml"/><Relationship Id="rId1" Type="http://schemas.openxmlformats.org/officeDocument/2006/relationships/slideLayout" Target="../slideLayouts/slideLayout177.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6.xml"/><Relationship Id="rId1" Type="http://schemas.openxmlformats.org/officeDocument/2006/relationships/slideLayout" Target="../slideLayouts/slideLayout17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2013098" y="1360350"/>
            <a:ext cx="8158716" cy="1546500"/>
          </a:xfrm>
          <a:prstGeom prst="rect">
            <a:avLst/>
          </a:prstGeom>
        </p:spPr>
        <p:txBody>
          <a:bodyPr wrap="square" lIns="91425" tIns="91425" rIns="91425" bIns="91425" anchor="t" anchorCtr="0">
            <a:noAutofit/>
          </a:bodyPr>
          <a:lstStyle/>
          <a:p>
            <a:r>
              <a:rPr lang="en" dirty="0" smtClean="0"/>
              <a:t>Intro to Hacking with the Raspberry Pi</a:t>
            </a:r>
            <a:endParaRPr lang="en" dirty="0"/>
          </a:p>
        </p:txBody>
      </p:sp>
      <p:sp>
        <p:nvSpPr>
          <p:cNvPr id="3" name="Shape 76"/>
          <p:cNvSpPr txBox="1">
            <a:spLocks/>
          </p:cNvSpPr>
          <p:nvPr/>
        </p:nvSpPr>
        <p:spPr>
          <a:xfrm>
            <a:off x="2013098" y="4617862"/>
            <a:ext cx="5642100" cy="1046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FD8DC"/>
              </a:buClr>
              <a:buSzPct val="100000"/>
              <a:buFont typeface="Source Sans Pro"/>
              <a:buChar char="◎"/>
              <a:defRPr sz="3000" b="0" i="0" u="none" strike="noStrike" cap="none">
                <a:solidFill>
                  <a:srgbClr val="263238"/>
                </a:solidFill>
                <a:latin typeface="Source Sans Pro"/>
                <a:ea typeface="Source Sans Pro"/>
                <a:cs typeface="Source Sans Pro"/>
                <a:sym typeface="Source Sans Pro"/>
              </a:defRPr>
            </a:lvl1pPr>
            <a:lvl2pPr marR="0" lvl="1" algn="l" rtl="0">
              <a:lnSpc>
                <a:spcPct val="100000"/>
              </a:lnSpc>
              <a:spcBef>
                <a:spcPts val="480"/>
              </a:spcBef>
              <a:spcAft>
                <a:spcPts val="0"/>
              </a:spcAft>
              <a:buClr>
                <a:srgbClr val="CFD8DC"/>
              </a:buClr>
              <a:buSzPct val="100000"/>
              <a:buFont typeface="Source Sans Pro"/>
              <a:buChar char="○"/>
              <a:defRPr sz="2400" b="0" i="0" u="none" strike="noStrike" cap="none">
                <a:solidFill>
                  <a:srgbClr val="263238"/>
                </a:solidFill>
                <a:latin typeface="Source Sans Pro"/>
                <a:ea typeface="Source Sans Pro"/>
                <a:cs typeface="Source Sans Pro"/>
                <a:sym typeface="Source Sans Pro"/>
              </a:defRPr>
            </a:lvl2pPr>
            <a:lvl3pPr marR="0" lvl="2" algn="l" rtl="0">
              <a:lnSpc>
                <a:spcPct val="100000"/>
              </a:lnSpc>
              <a:spcBef>
                <a:spcPts val="480"/>
              </a:spcBef>
              <a:spcAft>
                <a:spcPts val="0"/>
              </a:spcAft>
              <a:buClr>
                <a:srgbClr val="CFD8DC"/>
              </a:buClr>
              <a:buSzPct val="100000"/>
              <a:buFont typeface="Source Sans Pro"/>
              <a:buChar char="◉"/>
              <a:defRPr sz="2400" b="0" i="0" u="none" strike="noStrike" cap="none">
                <a:solidFill>
                  <a:srgbClr val="263238"/>
                </a:solidFill>
                <a:latin typeface="Source Sans Pro"/>
                <a:ea typeface="Source Sans Pro"/>
                <a:cs typeface="Source Sans Pro"/>
                <a:sym typeface="Source Sans Pro"/>
              </a:defRPr>
            </a:lvl3pPr>
            <a:lvl4pPr marR="0" lvl="3"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4pPr>
            <a:lvl5pPr marR="0" lvl="4"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5pPr>
            <a:lvl6pPr marR="0" lvl="5"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6pPr>
            <a:lvl7pPr marR="0" lvl="6"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7pPr>
            <a:lvl8pPr marR="0" lvl="7"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8pPr>
            <a:lvl9pPr marR="0" lvl="8"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9pPr>
          </a:lstStyle>
          <a:p>
            <a:pPr>
              <a:spcBef>
                <a:spcPts val="0"/>
              </a:spcBef>
              <a:buFont typeface="Source Sans Pro"/>
              <a:buNone/>
            </a:pPr>
            <a:r>
              <a:rPr lang="en" sz="3600" b="1" dirty="0" smtClean="0"/>
              <a:t>Sarah Withee</a:t>
            </a:r>
          </a:p>
          <a:p>
            <a:pPr>
              <a:spcBef>
                <a:spcPts val="0"/>
              </a:spcBef>
              <a:buFont typeface="Source Sans Pro"/>
              <a:buNone/>
            </a:pPr>
            <a:r>
              <a:rPr lang="en" sz="3600" b="1" dirty="0" smtClean="0"/>
              <a:t>@geekygirlsarah</a:t>
            </a:r>
            <a:endParaRPr lang="en" sz="3600" b="1"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235" b="6815"/>
          <a:stretch/>
        </p:blipFill>
        <p:spPr>
          <a:xfrm>
            <a:off x="6505442" y="4099572"/>
            <a:ext cx="2716530" cy="18617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a:solidFill>
                  <a:srgbClr val="CFD8DC"/>
                </a:solidFill>
              </a:rPr>
              <a:t>1.</a:t>
            </a:r>
          </a:p>
          <a:p>
            <a:r>
              <a:rPr lang="en-US" dirty="0"/>
              <a:t>Raspberry Pi Information and </a:t>
            </a:r>
            <a:r>
              <a:rPr lang="en-US" dirty="0" smtClean="0"/>
              <a:t>Models</a:t>
            </a:r>
            <a:endParaRPr lang="en" dirty="0"/>
          </a:p>
        </p:txBody>
      </p:sp>
      <p:sp>
        <p:nvSpPr>
          <p:cNvPr id="87" name="Shape 87"/>
          <p:cNvSpPr txBox="1">
            <a:spLocks noGrp="1"/>
          </p:cNvSpPr>
          <p:nvPr>
            <p:ph type="subTitle" idx="1"/>
          </p:nvPr>
        </p:nvSpPr>
        <p:spPr>
          <a:xfrm>
            <a:off x="3070025" y="3710548"/>
            <a:ext cx="6626868" cy="1046400"/>
          </a:xfrm>
          <a:prstGeom prst="rect">
            <a:avLst/>
          </a:prstGeom>
        </p:spPr>
        <p:txBody>
          <a:bodyPr wrap="square" lIns="91425" tIns="91425" rIns="91425" bIns="91425" anchor="t" anchorCtr="0">
            <a:noAutofit/>
          </a:bodyPr>
          <a:lstStyle/>
          <a:p>
            <a:r>
              <a:rPr lang="en" dirty="0" smtClean="0"/>
              <a:t>The basics of this </a:t>
            </a:r>
            <a:r>
              <a:rPr lang="en" smtClean="0"/>
              <a:t>delightful computer</a:t>
            </a:r>
            <a:endParaRPr lang="en" dirty="0"/>
          </a:p>
        </p:txBody>
      </p:sp>
    </p:spTree>
    <p:extLst>
      <p:ext uri="{BB962C8B-B14F-4D97-AF65-F5344CB8AC3E}">
        <p14:creationId xmlns:p14="http://schemas.microsoft.com/office/powerpoint/2010/main" val="1261113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824926" y="410826"/>
            <a:ext cx="8056924" cy="936900"/>
          </a:xfrm>
          <a:prstGeom prst="rect">
            <a:avLst/>
          </a:prstGeom>
        </p:spPr>
        <p:txBody>
          <a:bodyPr wrap="square" lIns="91425" tIns="91425" rIns="91425" bIns="91425" anchor="b" anchorCtr="0">
            <a:noAutofit/>
          </a:bodyPr>
          <a:lstStyle/>
          <a:p>
            <a:r>
              <a:rPr lang="en" dirty="0" smtClean="0"/>
              <a:t>History of the Raspberry Pi</a:t>
            </a:r>
            <a:endParaRPr lang="en" dirty="0"/>
          </a:p>
        </p:txBody>
      </p:sp>
      <p:sp>
        <p:nvSpPr>
          <p:cNvPr id="98" name="Shape 98"/>
          <p:cNvSpPr txBox="1">
            <a:spLocks noGrp="1"/>
          </p:cNvSpPr>
          <p:nvPr>
            <p:ph type="body" idx="1"/>
          </p:nvPr>
        </p:nvSpPr>
        <p:spPr>
          <a:xfrm>
            <a:off x="1824926" y="1682267"/>
            <a:ext cx="8542148" cy="4764900"/>
          </a:xfrm>
          <a:prstGeom prst="rect">
            <a:avLst/>
          </a:prstGeom>
        </p:spPr>
        <p:txBody>
          <a:bodyPr wrap="square" lIns="91425" tIns="91425" rIns="91425" bIns="91425" anchor="t" anchorCtr="0">
            <a:noAutofit/>
          </a:bodyPr>
          <a:lstStyle/>
          <a:p>
            <a:pPr marL="630238" indent="-401638"/>
            <a:r>
              <a:rPr lang="en" dirty="0" smtClean="0"/>
              <a:t>2006 – Had idea for affordable computer for kids</a:t>
            </a:r>
          </a:p>
          <a:p>
            <a:pPr marL="630238" indent="-401638"/>
            <a:r>
              <a:rPr lang="en" dirty="0" smtClean="0"/>
              <a:t>2008 – Processors became cheap enough to make it feasible to build</a:t>
            </a:r>
          </a:p>
          <a:p>
            <a:pPr marL="630238" indent="-401638"/>
            <a:r>
              <a:rPr lang="en" dirty="0" smtClean="0"/>
              <a:t>2011 – 50 alpha boards, 25 beta boards, 10,000 production boards</a:t>
            </a:r>
          </a:p>
          <a:p>
            <a:pPr marL="630238" indent="-401638"/>
            <a:r>
              <a:rPr lang="en" dirty="0" smtClean="0"/>
              <a:t>2012 – Sold first units</a:t>
            </a:r>
          </a:p>
          <a:p>
            <a:pPr marL="630238" indent="-401638"/>
            <a:r>
              <a:rPr lang="en" dirty="0" smtClean="0"/>
              <a:t>2013 – Sold &gt; 2M units</a:t>
            </a:r>
          </a:p>
          <a:p>
            <a:pPr marL="630238" indent="-401638"/>
            <a:r>
              <a:rPr lang="en" dirty="0" smtClean="0"/>
              <a:t>2015 – Pi 2 Model B and Pi Zero released</a:t>
            </a:r>
          </a:p>
          <a:p>
            <a:pPr marL="630238" indent="-401638"/>
            <a:r>
              <a:rPr lang="en" dirty="0" smtClean="0"/>
              <a:t>2016 – Pi 3 Model b released</a:t>
            </a:r>
          </a:p>
          <a:p>
            <a:pPr marL="630238" indent="-401638"/>
            <a:r>
              <a:rPr lang="en" dirty="0" smtClean="0"/>
              <a:t>2017 – Pi Zero W released</a:t>
            </a:r>
          </a:p>
          <a:p>
            <a:pPr marL="630238" indent="-401638"/>
            <a:endParaRPr lang="en" dirty="0" smtClean="0"/>
          </a:p>
        </p:txBody>
      </p:sp>
    </p:spTree>
    <p:extLst>
      <p:ext uri="{BB962C8B-B14F-4D97-AF65-F5344CB8AC3E}">
        <p14:creationId xmlns:p14="http://schemas.microsoft.com/office/powerpoint/2010/main" val="2208851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Raspberry Pi Models</a:t>
            </a:r>
            <a:endParaRPr lang="en" dirty="0"/>
          </a:p>
        </p:txBody>
      </p:sp>
      <p:sp>
        <p:nvSpPr>
          <p:cNvPr id="125" name="Shape 125"/>
          <p:cNvSpPr txBox="1">
            <a:spLocks noGrp="1"/>
          </p:cNvSpPr>
          <p:nvPr>
            <p:ph type="body" idx="1"/>
          </p:nvPr>
        </p:nvSpPr>
        <p:spPr>
          <a:xfrm>
            <a:off x="2310150" y="1600200"/>
            <a:ext cx="2419800" cy="4967700"/>
          </a:xfrm>
          <a:prstGeom prst="rect">
            <a:avLst/>
          </a:prstGeom>
        </p:spPr>
        <p:txBody>
          <a:bodyPr wrap="square" lIns="91425" tIns="91425" rIns="91425" bIns="91425" anchor="t" anchorCtr="0">
            <a:noAutofit/>
          </a:bodyPr>
          <a:lstStyle/>
          <a:p>
            <a:pPr>
              <a:buNone/>
            </a:pPr>
            <a:r>
              <a:rPr lang="en" b="1" dirty="0" smtClean="0"/>
              <a:t>Pi Model A+</a:t>
            </a:r>
          </a:p>
          <a:p>
            <a:pPr>
              <a:buNone/>
            </a:pPr>
            <a:endParaRPr lang="en" b="1" dirty="0"/>
          </a:p>
          <a:p>
            <a:pPr>
              <a:buNone/>
            </a:pPr>
            <a:endParaRPr lang="en" b="1" dirty="0" smtClean="0"/>
          </a:p>
          <a:p>
            <a:pPr>
              <a:buNone/>
            </a:pPr>
            <a:endParaRPr lang="en" b="1" dirty="0"/>
          </a:p>
          <a:p>
            <a:pPr>
              <a:buNone/>
            </a:pPr>
            <a:endParaRPr lang="en" b="1" dirty="0" smtClean="0"/>
          </a:p>
          <a:p>
            <a:pPr>
              <a:buNone/>
            </a:pPr>
            <a:endParaRPr lang="en" b="1" dirty="0"/>
          </a:p>
          <a:p>
            <a:pPr>
              <a:buNone/>
            </a:pPr>
            <a:endParaRPr lang="en" b="1" dirty="0"/>
          </a:p>
          <a:p>
            <a:pPr>
              <a:buNone/>
            </a:pPr>
            <a:r>
              <a:rPr lang="en" b="1" dirty="0" smtClean="0"/>
              <a:t>Pi 3 Model B</a:t>
            </a:r>
          </a:p>
        </p:txBody>
      </p:sp>
      <p:sp>
        <p:nvSpPr>
          <p:cNvPr id="126" name="Shape 126"/>
          <p:cNvSpPr txBox="1">
            <a:spLocks noGrp="1"/>
          </p:cNvSpPr>
          <p:nvPr>
            <p:ph type="body" idx="2"/>
          </p:nvPr>
        </p:nvSpPr>
        <p:spPr>
          <a:xfrm>
            <a:off x="4853992" y="1600200"/>
            <a:ext cx="2419800" cy="4967700"/>
          </a:xfrm>
          <a:prstGeom prst="rect">
            <a:avLst/>
          </a:prstGeom>
        </p:spPr>
        <p:txBody>
          <a:bodyPr wrap="square" lIns="91425" tIns="91425" rIns="91425" bIns="91425" anchor="t" anchorCtr="0">
            <a:noAutofit/>
          </a:bodyPr>
          <a:lstStyle/>
          <a:p>
            <a:pPr>
              <a:buNone/>
            </a:pPr>
            <a:r>
              <a:rPr lang="en" b="1" dirty="0" smtClean="0"/>
              <a:t>Pi Model B+</a:t>
            </a:r>
          </a:p>
          <a:p>
            <a:pPr>
              <a:buNone/>
            </a:pPr>
            <a:endParaRPr lang="en" b="1" dirty="0"/>
          </a:p>
          <a:p>
            <a:pPr>
              <a:buNone/>
            </a:pPr>
            <a:endParaRPr lang="en" b="1" dirty="0" smtClean="0"/>
          </a:p>
          <a:p>
            <a:pPr>
              <a:buNone/>
            </a:pPr>
            <a:endParaRPr lang="en" b="1" dirty="0"/>
          </a:p>
          <a:p>
            <a:pPr>
              <a:buNone/>
            </a:pPr>
            <a:endParaRPr lang="en" b="1" dirty="0" smtClean="0"/>
          </a:p>
          <a:p>
            <a:pPr>
              <a:buNone/>
            </a:pPr>
            <a:endParaRPr lang="en" b="1" dirty="0"/>
          </a:p>
          <a:p>
            <a:pPr>
              <a:buNone/>
            </a:pPr>
            <a:endParaRPr lang="en" b="1" dirty="0" smtClean="0"/>
          </a:p>
          <a:p>
            <a:pPr>
              <a:buNone/>
            </a:pPr>
            <a:r>
              <a:rPr lang="en" b="1" dirty="0" smtClean="0"/>
              <a:t>Pi Zero</a:t>
            </a:r>
            <a:endParaRPr lang="en" dirty="0"/>
          </a:p>
        </p:txBody>
      </p:sp>
      <p:sp>
        <p:nvSpPr>
          <p:cNvPr id="127" name="Shape 127"/>
          <p:cNvSpPr txBox="1">
            <a:spLocks noGrp="1"/>
          </p:cNvSpPr>
          <p:nvPr>
            <p:ph type="body" idx="3"/>
          </p:nvPr>
        </p:nvSpPr>
        <p:spPr>
          <a:xfrm>
            <a:off x="7397834" y="1600200"/>
            <a:ext cx="2419800" cy="4967700"/>
          </a:xfrm>
          <a:prstGeom prst="rect">
            <a:avLst/>
          </a:prstGeom>
        </p:spPr>
        <p:txBody>
          <a:bodyPr wrap="square" lIns="91425" tIns="91425" rIns="91425" bIns="91425" anchor="t" anchorCtr="0">
            <a:noAutofit/>
          </a:bodyPr>
          <a:lstStyle/>
          <a:p>
            <a:pPr>
              <a:buNone/>
            </a:pPr>
            <a:r>
              <a:rPr lang="en-US" b="1" dirty="0" smtClean="0"/>
              <a:t>Pi 2 Model B</a:t>
            </a:r>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r>
              <a:rPr lang="en-US" b="1" dirty="0" smtClean="0"/>
              <a:t>Pi Zero W</a:t>
            </a:r>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26" y="2002661"/>
            <a:ext cx="2293824" cy="16089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992" y="2002661"/>
            <a:ext cx="2419800" cy="1697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504" y="2002661"/>
            <a:ext cx="2419800" cy="16973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6126" y="4084050"/>
            <a:ext cx="2293824" cy="160893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3992" y="4105781"/>
            <a:ext cx="2419800" cy="16973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504" y="4105781"/>
            <a:ext cx="2419800" cy="1697300"/>
          </a:xfrm>
          <a:prstGeom prst="rect">
            <a:avLst/>
          </a:prstGeom>
        </p:spPr>
      </p:pic>
    </p:spTree>
    <p:extLst>
      <p:ext uri="{BB962C8B-B14F-4D97-AF65-F5344CB8AC3E}">
        <p14:creationId xmlns:p14="http://schemas.microsoft.com/office/powerpoint/2010/main" val="350631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201707" y="11063"/>
            <a:ext cx="9136906" cy="936900"/>
          </a:xfrm>
          <a:prstGeom prst="rect">
            <a:avLst/>
          </a:prstGeom>
        </p:spPr>
        <p:txBody>
          <a:bodyPr wrap="square" lIns="91425" tIns="91425" rIns="91425" bIns="91425" anchor="b" anchorCtr="0">
            <a:noAutofit/>
          </a:bodyPr>
          <a:lstStyle/>
          <a:p>
            <a:r>
              <a:rPr lang="en" dirty="0" smtClean="0"/>
              <a:t>Raspberry Pi Model Comparisons</a:t>
            </a:r>
            <a:endParaRPr lang="en" dirty="0"/>
          </a:p>
        </p:txBody>
      </p:sp>
      <p:graphicFrame>
        <p:nvGraphicFramePr>
          <p:cNvPr id="195" name="Shape 195"/>
          <p:cNvGraphicFramePr/>
          <p:nvPr>
            <p:extLst>
              <p:ext uri="{D42A27DB-BD31-4B8C-83A1-F6EECF244321}">
                <p14:modId xmlns:p14="http://schemas.microsoft.com/office/powerpoint/2010/main" val="1255018810"/>
              </p:ext>
            </p:extLst>
          </p:nvPr>
        </p:nvGraphicFramePr>
        <p:xfrm>
          <a:off x="201707" y="972045"/>
          <a:ext cx="11766174" cy="5486190"/>
        </p:xfrm>
        <a:graphic>
          <a:graphicData uri="http://schemas.openxmlformats.org/drawingml/2006/table">
            <a:tbl>
              <a:tblPr>
                <a:noFill/>
                <a:tableStyleId>{7B9C15F8-33F2-44D8-9C6D-9DCF0AE6EB77}</a:tableStyleId>
              </a:tblPr>
              <a:tblGrid>
                <a:gridCol w="1326810"/>
                <a:gridCol w="1271606"/>
                <a:gridCol w="1271606"/>
                <a:gridCol w="1121990"/>
                <a:gridCol w="998758"/>
                <a:gridCol w="1554068"/>
                <a:gridCol w="733118"/>
                <a:gridCol w="1823686"/>
                <a:gridCol w="653617"/>
                <a:gridCol w="1010915"/>
              </a:tblGrid>
              <a:tr h="668025">
                <a:tc>
                  <a:txBody>
                    <a:bodyPr/>
                    <a:lstStyle/>
                    <a:p>
                      <a:pPr lvl="0">
                        <a:spcBef>
                          <a:spcPts val="0"/>
                        </a:spcBef>
                        <a:buNone/>
                      </a:pPr>
                      <a:endParaRPr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Processor</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Speed</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Memory (shared w/GPU)</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Expansion</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USB</a:t>
                      </a:r>
                      <a:br>
                        <a:rPr lang="en" b="1" dirty="0" smtClean="0">
                          <a:solidFill>
                            <a:srgbClr val="607D8B"/>
                          </a:solidFill>
                          <a:latin typeface="Roboto Slab"/>
                          <a:ea typeface="Roboto Slab"/>
                          <a:cs typeface="Roboto Slab"/>
                          <a:sym typeface="Roboto Slab"/>
                        </a:rPr>
                      </a:br>
                      <a:r>
                        <a:rPr lang="en" b="1" dirty="0" smtClean="0">
                          <a:solidFill>
                            <a:srgbClr val="607D8B"/>
                          </a:solidFill>
                          <a:latin typeface="Roboto Slab"/>
                          <a:ea typeface="Roboto Slab"/>
                          <a:cs typeface="Roboto Slab"/>
                          <a:sym typeface="Roboto Slab"/>
                        </a:rPr>
                        <a:t>Ports</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Ethernet/</a:t>
                      </a:r>
                      <a:br>
                        <a:rPr lang="en" b="1" dirty="0" smtClean="0">
                          <a:solidFill>
                            <a:srgbClr val="607D8B"/>
                          </a:solidFill>
                          <a:latin typeface="Roboto Slab"/>
                          <a:ea typeface="Roboto Slab"/>
                          <a:cs typeface="Roboto Slab"/>
                          <a:sym typeface="Roboto Slab"/>
                        </a:rPr>
                      </a:br>
                      <a:r>
                        <a:rPr lang="en" b="1" dirty="0" smtClean="0">
                          <a:solidFill>
                            <a:srgbClr val="607D8B"/>
                          </a:solidFill>
                          <a:latin typeface="Roboto Slab"/>
                          <a:ea typeface="Roboto Slab"/>
                          <a:cs typeface="Roboto Slab"/>
                          <a:sym typeface="Roboto Slab"/>
                        </a:rPr>
                        <a:t>Wireless/</a:t>
                      </a:r>
                      <a:br>
                        <a:rPr lang="en" b="1" dirty="0" smtClean="0">
                          <a:solidFill>
                            <a:srgbClr val="607D8B"/>
                          </a:solidFill>
                          <a:latin typeface="Roboto Slab"/>
                          <a:ea typeface="Roboto Slab"/>
                          <a:cs typeface="Roboto Slab"/>
                          <a:sym typeface="Roboto Slab"/>
                        </a:rPr>
                      </a:br>
                      <a:r>
                        <a:rPr lang="en" b="1" dirty="0" smtClean="0">
                          <a:solidFill>
                            <a:srgbClr val="607D8B"/>
                          </a:solidFill>
                          <a:latin typeface="Roboto Slab"/>
                          <a:ea typeface="Roboto Slab"/>
                          <a:cs typeface="Roboto Slab"/>
                          <a:sym typeface="Roboto Slab"/>
                        </a:rPr>
                        <a:t>Bluetooth</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Cost</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Power Supply</a:t>
                      </a:r>
                      <a:r>
                        <a:rPr lang="en" b="1" baseline="0" dirty="0" smtClean="0">
                          <a:solidFill>
                            <a:srgbClr val="607D8B"/>
                          </a:solidFill>
                          <a:latin typeface="Roboto Slab"/>
                          <a:ea typeface="Roboto Slab"/>
                          <a:cs typeface="Roboto Slab"/>
                          <a:sym typeface="Roboto Slab"/>
                        </a:rPr>
                        <a:t> Needed</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r>
              <a:tr h="668025">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Model A+ +*</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ARMv6</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a:t>
                      </a:r>
                      <a:r>
                        <a:rPr lang="en" sz="1800" b="0" dirty="0" smtClean="0">
                          <a:solidFill>
                            <a:srgbClr val="263238"/>
                          </a:solidFill>
                          <a:latin typeface="Source Sans Pro"/>
                          <a:ea typeface="Source Sans Pro"/>
                          <a:cs typeface="Source Sans Pro"/>
                          <a:sym typeface="Source Sans Pro"/>
                        </a:rPr>
                        <a:t>32-bit)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700 MHz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512</a:t>
                      </a:r>
                      <a:r>
                        <a:rPr lang="en" sz="1800" b="0" baseline="0" dirty="0" smtClean="0">
                          <a:solidFill>
                            <a:srgbClr val="263238"/>
                          </a:solidFill>
                          <a:latin typeface="Source Sans Pro"/>
                          <a:ea typeface="Source Sans Pro"/>
                          <a:cs typeface="Source Sans Pro"/>
                          <a:sym typeface="Source Sans Pro"/>
                        </a:rPr>
                        <a:t> MB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baseline="0" dirty="0" smtClean="0">
                          <a:solidFill>
                            <a:srgbClr val="263238"/>
                          </a:solidFill>
                          <a:latin typeface="Source Sans Pro"/>
                          <a:ea typeface="Source Sans Pro"/>
                          <a:cs typeface="Source Sans Pro"/>
                          <a:sym typeface="Source Sans Pro"/>
                        </a:rPr>
                        <a:t>Micro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None</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$20</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700 mA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r>
              <a:tr h="668025">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Model B+ *</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ARMv6</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a:t>
                      </a:r>
                      <a:r>
                        <a:rPr lang="en" sz="1800" b="0" dirty="0" smtClean="0">
                          <a:solidFill>
                            <a:srgbClr val="263238"/>
                          </a:solidFill>
                          <a:latin typeface="Source Sans Pro"/>
                          <a:ea typeface="Source Sans Pro"/>
                          <a:cs typeface="Source Sans Pro"/>
                          <a:sym typeface="Source Sans Pro"/>
                        </a:rPr>
                        <a:t>32-bit)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700 MHz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512 MB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Micro</a:t>
                      </a:r>
                      <a:r>
                        <a:rPr lang="en" sz="1800" b="0" baseline="0" dirty="0" smtClean="0">
                          <a:solidFill>
                            <a:srgbClr val="263238"/>
                          </a:solidFill>
                          <a:latin typeface="Source Sans Pro"/>
                          <a:ea typeface="Source Sans Pro"/>
                          <a:cs typeface="Source Sans Pro"/>
                          <a:sym typeface="Source Sans Pro"/>
                        </a:rPr>
                        <a:t>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4</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10/100 mbps</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$25</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1.8 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r>
              <a:tr h="668025">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2 Model B</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ARMv8</a:t>
                      </a:r>
                      <a:r>
                        <a:rPr lang="en" sz="1800" b="0" baseline="0" dirty="0" smtClean="0">
                          <a:solidFill>
                            <a:srgbClr val="263238"/>
                          </a:solidFill>
                          <a:latin typeface="Source Sans Pro"/>
                          <a:ea typeface="Source Sans Pro"/>
                          <a:cs typeface="Source Sans Pro"/>
                          <a:sym typeface="Source Sans Pro"/>
                        </a:rPr>
                        <a:t/>
                      </a:r>
                      <a:br>
                        <a:rPr lang="en" sz="1800" b="0" baseline="0" dirty="0" smtClean="0">
                          <a:solidFill>
                            <a:srgbClr val="263238"/>
                          </a:solidFill>
                          <a:latin typeface="Source Sans Pro"/>
                          <a:ea typeface="Source Sans Pro"/>
                          <a:cs typeface="Source Sans Pro"/>
                          <a:sym typeface="Source Sans Pro"/>
                        </a:rPr>
                      </a:br>
                      <a:r>
                        <a:rPr lang="en" sz="1800" b="0" baseline="0" dirty="0" smtClean="0">
                          <a:solidFill>
                            <a:srgbClr val="263238"/>
                          </a:solidFill>
                          <a:latin typeface="Source Sans Pro"/>
                          <a:ea typeface="Source Sans Pro"/>
                          <a:cs typeface="Source Sans Pro"/>
                          <a:sym typeface="Source Sans Pro"/>
                        </a:rPr>
                        <a:t>(</a:t>
                      </a:r>
                      <a:r>
                        <a:rPr lang="en" sz="1800" b="0" baseline="0" dirty="0" smtClean="0">
                          <a:solidFill>
                            <a:srgbClr val="263238"/>
                          </a:solidFill>
                          <a:latin typeface="Source Sans Pro"/>
                          <a:ea typeface="Source Sans Pro"/>
                          <a:cs typeface="Source Sans Pro"/>
                          <a:sym typeface="Source Sans Pro"/>
                        </a:rPr>
                        <a:t>64-bit)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900</a:t>
                      </a:r>
                      <a:r>
                        <a:rPr lang="en" sz="1800" b="0" baseline="0" dirty="0" smtClean="0">
                          <a:solidFill>
                            <a:srgbClr val="263238"/>
                          </a:solidFill>
                          <a:latin typeface="Source Sans Pro"/>
                          <a:ea typeface="Source Sans Pro"/>
                          <a:cs typeface="Source Sans Pro"/>
                          <a:sym typeface="Source Sans Pro"/>
                        </a:rPr>
                        <a:t> MHz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 GB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Micro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4</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10/100</a:t>
                      </a:r>
                      <a:r>
                        <a:rPr lang="en" sz="1800" b="0" baseline="0" dirty="0" smtClean="0">
                          <a:solidFill>
                            <a:srgbClr val="263238"/>
                          </a:solidFill>
                          <a:latin typeface="Source Sans Pro"/>
                          <a:ea typeface="Source Sans Pro"/>
                          <a:cs typeface="Source Sans Pro"/>
                          <a:sym typeface="Source Sans Pro"/>
                        </a:rPr>
                        <a:t> mbps</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$35</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1.8 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r>
              <a:tr h="885114">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3 Model</a:t>
                      </a:r>
                      <a:r>
                        <a:rPr lang="en" b="1" baseline="0" dirty="0" smtClean="0">
                          <a:solidFill>
                            <a:srgbClr val="607D8B"/>
                          </a:solidFill>
                          <a:latin typeface="Roboto Slab"/>
                          <a:ea typeface="Roboto Slab"/>
                          <a:cs typeface="Roboto Slab"/>
                          <a:sym typeface="Roboto Slab"/>
                        </a:rPr>
                        <a:t> </a:t>
                      </a:r>
                      <a:r>
                        <a:rPr lang="en" b="1" baseline="0" dirty="0" smtClean="0">
                          <a:solidFill>
                            <a:srgbClr val="607D8B"/>
                          </a:solidFill>
                          <a:latin typeface="Roboto Slab"/>
                          <a:ea typeface="Roboto Slab"/>
                          <a:cs typeface="Roboto Slab"/>
                          <a:sym typeface="Roboto Slab"/>
                        </a:rPr>
                        <a:t>B</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ARMv8</a:t>
                      </a:r>
                      <a:r>
                        <a:rPr lang="en" sz="1800" b="0" baseline="0" dirty="0" smtClean="0">
                          <a:solidFill>
                            <a:srgbClr val="263238"/>
                          </a:solidFill>
                          <a:latin typeface="Source Sans Pro"/>
                          <a:ea typeface="Source Sans Pro"/>
                          <a:cs typeface="Source Sans Pro"/>
                          <a:sym typeface="Source Sans Pro"/>
                        </a:rPr>
                        <a:t/>
                      </a:r>
                      <a:br>
                        <a:rPr lang="en" sz="1800" b="0" baseline="0" dirty="0" smtClean="0">
                          <a:solidFill>
                            <a:srgbClr val="263238"/>
                          </a:solidFill>
                          <a:latin typeface="Source Sans Pro"/>
                          <a:ea typeface="Source Sans Pro"/>
                          <a:cs typeface="Source Sans Pro"/>
                          <a:sym typeface="Source Sans Pro"/>
                        </a:rPr>
                      </a:br>
                      <a:r>
                        <a:rPr lang="en" sz="1800" b="0" baseline="0" dirty="0" smtClean="0">
                          <a:solidFill>
                            <a:srgbClr val="263238"/>
                          </a:solidFill>
                          <a:latin typeface="Source Sans Pro"/>
                          <a:ea typeface="Source Sans Pro"/>
                          <a:cs typeface="Source Sans Pro"/>
                          <a:sym typeface="Source Sans Pro"/>
                        </a:rPr>
                        <a:t>(64-bit</a:t>
                      </a:r>
                      <a:r>
                        <a:rPr lang="en" sz="1800" b="0" baseline="0" dirty="0" smtClean="0">
                          <a:solidFill>
                            <a:srgbClr val="263238"/>
                          </a:solidFill>
                          <a:latin typeface="Source Sans Pro"/>
                          <a:ea typeface="Source Sans Pro"/>
                          <a:cs typeface="Source Sans Pro"/>
                          <a:sym typeface="Source Sans Pro"/>
                        </a:rPr>
                        <a: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1.2</a:t>
                      </a:r>
                      <a:r>
                        <a:rPr lang="en" sz="1800" b="0" baseline="0" dirty="0" smtClean="0">
                          <a:solidFill>
                            <a:srgbClr val="263238"/>
                          </a:solidFill>
                          <a:latin typeface="Source Sans Pro"/>
                          <a:ea typeface="Source Sans Pro"/>
                          <a:cs typeface="Source Sans Pro"/>
                          <a:sym typeface="Source Sans Pro"/>
                        </a:rPr>
                        <a:t> GHz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 GB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Micro SDHC/</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USB Boot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4</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10/100,</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802.11n,</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BT 4.1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$35</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2.5 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r>
              <a:tr h="668025">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Zero</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ARMv6</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a:t>
                      </a:r>
                      <a:r>
                        <a:rPr lang="en" sz="1800" b="0" dirty="0" smtClean="0">
                          <a:solidFill>
                            <a:srgbClr val="263238"/>
                          </a:solidFill>
                          <a:latin typeface="Source Sans Pro"/>
                          <a:ea typeface="Source Sans Pro"/>
                          <a:cs typeface="Source Sans Pro"/>
                          <a:sym typeface="Source Sans Pro"/>
                        </a:rPr>
                        <a:t>32-bit)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1.0 GHz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512 MB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Micro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None</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$5</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1.2 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r>
              <a:tr h="668025">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Zero W</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ARMv6</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a:t>
                      </a:r>
                      <a:r>
                        <a:rPr lang="en" sz="1800" b="0" dirty="0" smtClean="0">
                          <a:solidFill>
                            <a:srgbClr val="263238"/>
                          </a:solidFill>
                          <a:latin typeface="Source Sans Pro"/>
                          <a:ea typeface="Source Sans Pro"/>
                          <a:cs typeface="Source Sans Pro"/>
                          <a:sym typeface="Source Sans Pro"/>
                        </a:rPr>
                        <a:t>32-bit)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1.0 GHz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512 MB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Micro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801.11n,</a:t>
                      </a:r>
                      <a:r>
                        <a:rPr lang="en" sz="1800" b="0" baseline="0" dirty="0" smtClean="0">
                          <a:solidFill>
                            <a:srgbClr val="263238"/>
                          </a:solidFill>
                          <a:latin typeface="Source Sans Pro"/>
                          <a:ea typeface="Source Sans Pro"/>
                          <a:cs typeface="Source Sans Pro"/>
                          <a:sym typeface="Source Sans Pro"/>
                        </a:rPr>
                        <a:t> BT 4.1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$10</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1.2 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052" y="1818167"/>
            <a:ext cx="948019" cy="66496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052" y="2575780"/>
            <a:ext cx="948019" cy="6649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052" y="3288906"/>
            <a:ext cx="948019" cy="66496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052" y="4130969"/>
            <a:ext cx="948019" cy="66496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1051" y="5028613"/>
            <a:ext cx="948019" cy="66496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1051" y="5764838"/>
            <a:ext cx="948019" cy="664961"/>
          </a:xfrm>
          <a:prstGeom prst="rect">
            <a:avLst/>
          </a:prstGeom>
        </p:spPr>
      </p:pic>
    </p:spTree>
    <p:extLst>
      <p:ext uri="{BB962C8B-B14F-4D97-AF65-F5344CB8AC3E}">
        <p14:creationId xmlns:p14="http://schemas.microsoft.com/office/powerpoint/2010/main" val="2506627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smtClean="0">
                <a:solidFill>
                  <a:srgbClr val="CFD8DC"/>
                </a:solidFill>
              </a:rPr>
              <a:t>2.</a:t>
            </a:r>
            <a:endParaRPr lang="en" sz="6000" dirty="0">
              <a:solidFill>
                <a:srgbClr val="CFD8DC"/>
              </a:solidFill>
            </a:endParaRPr>
          </a:p>
          <a:p>
            <a:r>
              <a:rPr lang="en-US" dirty="0" smtClean="0"/>
              <a:t>Intro to Hardware</a:t>
            </a:r>
            <a:endParaRPr lang="en" dirty="0"/>
          </a:p>
        </p:txBody>
      </p:sp>
      <p:sp>
        <p:nvSpPr>
          <p:cNvPr id="87" name="Shape 87"/>
          <p:cNvSpPr txBox="1">
            <a:spLocks noGrp="1"/>
          </p:cNvSpPr>
          <p:nvPr>
            <p:ph type="subTitle" idx="1"/>
          </p:nvPr>
        </p:nvSpPr>
        <p:spPr>
          <a:xfrm>
            <a:off x="3070025" y="3710548"/>
            <a:ext cx="7116122" cy="1046400"/>
          </a:xfrm>
          <a:prstGeom prst="rect">
            <a:avLst/>
          </a:prstGeom>
        </p:spPr>
        <p:txBody>
          <a:bodyPr wrap="square" lIns="91425" tIns="91425" rIns="91425" bIns="91425" anchor="t" anchorCtr="0">
            <a:noAutofit/>
          </a:bodyPr>
          <a:lstStyle/>
          <a:p>
            <a:r>
              <a:rPr lang="en" dirty="0" smtClean="0"/>
              <a:t>Wires and circuits and breadboards, oh my!</a:t>
            </a:r>
            <a:endParaRPr lang="en" dirty="0"/>
          </a:p>
        </p:txBody>
      </p:sp>
    </p:spTree>
    <p:extLst>
      <p:ext uri="{BB962C8B-B14F-4D97-AF65-F5344CB8AC3E}">
        <p14:creationId xmlns:p14="http://schemas.microsoft.com/office/powerpoint/2010/main" val="25400577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Circuits</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A complete route that electricity can travel through</a:t>
            </a:r>
            <a:endParaRPr lang="en" dirty="0"/>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sp>
        <p:nvSpPr>
          <p:cNvPr id="3" name="Rectangle 2"/>
          <p:cNvSpPr/>
          <p:nvPr/>
        </p:nvSpPr>
        <p:spPr>
          <a:xfrm>
            <a:off x="6642484" y="1332130"/>
            <a:ext cx="1954382" cy="2215991"/>
          </a:xfrm>
          <a:prstGeom prst="rect">
            <a:avLst/>
          </a:prstGeom>
        </p:spPr>
        <p:txBody>
          <a:bodyPr wrap="none">
            <a:spAutoFit/>
          </a:bodyPr>
          <a:lstStyle/>
          <a:p>
            <a:pPr algn="ctr"/>
            <a:r>
              <a:rPr lang="en" sz="13800" dirty="0">
                <a:solidFill>
                  <a:srgbClr val="FFC000"/>
                </a:solidFill>
                <a:latin typeface="Source Sans Pro"/>
                <a:ea typeface="Source Sans Pro"/>
                <a:cs typeface="Source Sans Pro"/>
                <a:sym typeface="Source Sans Pro"/>
              </a:rPr>
              <a:t>🔌</a:t>
            </a:r>
            <a:endParaRPr lang="en-US" sz="13800" dirty="0">
              <a:solidFill>
                <a:srgbClr val="FFC000"/>
              </a:solidFill>
            </a:endParaRPr>
          </a:p>
        </p:txBody>
      </p:sp>
    </p:spTree>
    <p:extLst>
      <p:ext uri="{BB962C8B-B14F-4D97-AF65-F5344CB8AC3E}">
        <p14:creationId xmlns:p14="http://schemas.microsoft.com/office/powerpoint/2010/main" val="2200508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Series Circuit</a:t>
            </a:r>
            <a:endParaRPr lang="en" b="1" dirty="0"/>
          </a:p>
          <a:p>
            <a:pPr>
              <a:buNone/>
            </a:pPr>
            <a:endParaRPr lang="en" dirty="0" smtClean="0"/>
          </a:p>
          <a:p>
            <a:pPr>
              <a:buNone/>
            </a:pPr>
            <a:r>
              <a:rPr lang="en" dirty="0" smtClean="0"/>
              <a:t>Electricty can flow one direction</a:t>
            </a:r>
          </a:p>
          <a:p>
            <a:pPr>
              <a:buNone/>
            </a:pPr>
            <a:endParaRPr lang="en" dirty="0" smtClean="0"/>
          </a:p>
          <a:p>
            <a:pPr>
              <a:buNone/>
            </a:pPr>
            <a:r>
              <a:rPr lang="en" dirty="0" smtClean="0"/>
              <a:t>Close the switch to make the complete path</a:t>
            </a:r>
          </a:p>
          <a:p>
            <a:pPr>
              <a:buNone/>
            </a:pPr>
            <a:endParaRPr lang="en" dirty="0"/>
          </a:p>
          <a:p>
            <a:pPr>
              <a:buNone/>
            </a:pPr>
            <a:r>
              <a:rPr lang="en" dirty="0" smtClean="0"/>
              <a:t>Open the switch to stop the electric flow</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Circuits</a:t>
            </a:r>
            <a:endParaRPr lang="e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5925"/>
            <a:ext cx="4838700" cy="3486150"/>
          </a:xfrm>
          <a:prstGeom prst="rect">
            <a:avLst/>
          </a:prstGeom>
        </p:spPr>
      </p:pic>
    </p:spTree>
    <p:extLst>
      <p:ext uri="{BB962C8B-B14F-4D97-AF65-F5344CB8AC3E}">
        <p14:creationId xmlns:p14="http://schemas.microsoft.com/office/powerpoint/2010/main" val="397995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Parallel Circuit</a:t>
            </a:r>
            <a:endParaRPr lang="en" b="1" dirty="0"/>
          </a:p>
          <a:p>
            <a:pPr>
              <a:buNone/>
            </a:pPr>
            <a:endParaRPr lang="en" dirty="0" smtClean="0"/>
          </a:p>
          <a:p>
            <a:pPr>
              <a:buNone/>
            </a:pPr>
            <a:r>
              <a:rPr lang="en" dirty="0" smtClean="0"/>
              <a:t>Electricty can flow more than one direction</a:t>
            </a:r>
          </a:p>
          <a:p>
            <a:pPr>
              <a:buNone/>
            </a:pPr>
            <a:endParaRPr lang="en" dirty="0" smtClean="0"/>
          </a:p>
          <a:p>
            <a:pPr>
              <a:buNone/>
            </a:pPr>
            <a:r>
              <a:rPr lang="en" dirty="0" smtClean="0"/>
              <a:t>Close the switch to make both paths complete</a:t>
            </a:r>
          </a:p>
          <a:p>
            <a:pPr>
              <a:buNone/>
            </a:pPr>
            <a:endParaRPr lang="en" dirty="0"/>
          </a:p>
          <a:p>
            <a:pPr>
              <a:buNone/>
            </a:pPr>
            <a:r>
              <a:rPr lang="en" dirty="0" smtClean="0"/>
              <a:t>Open the switch to stop all the flow</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Circuits</a:t>
            </a:r>
            <a:endParaRPr lang="e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5925"/>
            <a:ext cx="4838700" cy="3486150"/>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1013"/>
          <a:stretch/>
        </p:blipFill>
        <p:spPr>
          <a:xfrm>
            <a:off x="6096000" y="4589151"/>
            <a:ext cx="4838700" cy="1707776"/>
          </a:xfrm>
          <a:prstGeom prst="rect">
            <a:avLst/>
          </a:prstGeom>
        </p:spPr>
      </p:pic>
      <p:cxnSp>
        <p:nvCxnSpPr>
          <p:cNvPr id="4" name="Straight Connector 3"/>
          <p:cNvCxnSpPr/>
          <p:nvPr/>
        </p:nvCxnSpPr>
        <p:spPr>
          <a:xfrm>
            <a:off x="6634964" y="4262718"/>
            <a:ext cx="6724" cy="450476"/>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0058708" y="4262718"/>
            <a:ext cx="6724" cy="4504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784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1311088" y="1882525"/>
            <a:ext cx="4762112" cy="1546500"/>
          </a:xfrm>
          <a:prstGeom prst="rect">
            <a:avLst/>
          </a:prstGeom>
        </p:spPr>
        <p:txBody>
          <a:bodyPr wrap="square" lIns="91425" tIns="91425" rIns="91425" bIns="91425" anchor="b" anchorCtr="0">
            <a:noAutofit/>
          </a:bodyPr>
          <a:lstStyle/>
          <a:p>
            <a:pPr algn="r"/>
            <a:r>
              <a:rPr lang="en" sz="6000" b="1" dirty="0" smtClean="0"/>
              <a:t>Breadboards</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Device to quickly prototype circuits without solder</a:t>
            </a:r>
            <a:endParaRPr lang="en" dirty="0"/>
          </a:p>
        </p:txBody>
      </p:sp>
      <p:pic>
        <p:nvPicPr>
          <p:cNvPr id="12"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2456" y="1042450"/>
            <a:ext cx="1483757" cy="4773149"/>
          </a:xfrm>
          <a:prstGeom prst="rect">
            <a:avLst/>
          </a:prstGeom>
        </p:spPr>
      </p:pic>
    </p:spTree>
    <p:extLst>
      <p:ext uri="{BB962C8B-B14F-4D97-AF65-F5344CB8AC3E}">
        <p14:creationId xmlns:p14="http://schemas.microsoft.com/office/powerpoint/2010/main" val="2803574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smtClean="0"/>
              <a:t>A </a:t>
            </a:r>
            <a:r>
              <a:rPr lang="en-US" b="1" i="1" dirty="0" smtClean="0"/>
              <a:t>literal</a:t>
            </a:r>
            <a:r>
              <a:rPr lang="en-US" dirty="0" smtClean="0"/>
              <a:t> breadboard</a:t>
            </a:r>
          </a:p>
          <a:p>
            <a:pPr marL="228600" algn="ctr">
              <a:buNone/>
            </a:pPr>
            <a:r>
              <a:rPr lang="en-US" sz="1400" dirty="0"/>
              <a:t>(http://www.instructables.com/id/Use-a-real-Bread-Board-for-prototyping-your-circui</a:t>
            </a:r>
            <a:r>
              <a:rPr lang="en-US" sz="1400" dirty="0" smtClean="0"/>
              <a:t>/)</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184" y="1430680"/>
            <a:ext cx="5395632" cy="4046724"/>
          </a:xfrm>
          <a:prstGeom prst="rect">
            <a:avLst/>
          </a:prstGeom>
        </p:spPr>
      </p:pic>
    </p:spTree>
    <p:extLst>
      <p:ext uri="{BB962C8B-B14F-4D97-AF65-F5344CB8AC3E}">
        <p14:creationId xmlns:p14="http://schemas.microsoft.com/office/powerpoint/2010/main" val="205481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Tree>
    <p:extLst>
      <p:ext uri="{BB962C8B-B14F-4D97-AF65-F5344CB8AC3E}">
        <p14:creationId xmlns:p14="http://schemas.microsoft.com/office/powerpoint/2010/main" val="2396143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smtClean="0"/>
              <a:t>Prototype Circuit</a:t>
            </a:r>
          </a:p>
          <a:p>
            <a:pPr marL="228600" algn="ctr">
              <a:buNone/>
            </a:pPr>
            <a:r>
              <a:rPr lang="en-US" sz="1400" dirty="0"/>
              <a:t>(https://learn.sparkfun.com/tutorials/how-to-use-a-breadboard)</a:t>
            </a:r>
            <a:endParaRPr lang="e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505" y="1347726"/>
            <a:ext cx="5258989" cy="4294841"/>
          </a:xfrm>
          <a:prstGeom prst="rect">
            <a:avLst/>
          </a:prstGeom>
        </p:spPr>
      </p:pic>
    </p:spTree>
    <p:extLst>
      <p:ext uri="{BB962C8B-B14F-4D97-AF65-F5344CB8AC3E}">
        <p14:creationId xmlns:p14="http://schemas.microsoft.com/office/powerpoint/2010/main" val="10500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smtClean="0"/>
              <a:t>Breadboard features</a:t>
            </a:r>
          </a:p>
          <a:p>
            <a:pPr marL="228600" algn="ctr">
              <a:buNone/>
            </a:pPr>
            <a:r>
              <a:rPr lang="en-US" sz="1400" dirty="0"/>
              <a:t>(https://learn.sparkfun.com/tutorials/how-to-use-a-breadboard)</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1347726"/>
            <a:ext cx="5715000" cy="4229100"/>
          </a:xfrm>
          <a:prstGeom prst="rect">
            <a:avLst/>
          </a:prstGeom>
        </p:spPr>
      </p:pic>
    </p:spTree>
    <p:extLst>
      <p:ext uri="{BB962C8B-B14F-4D97-AF65-F5344CB8AC3E}">
        <p14:creationId xmlns:p14="http://schemas.microsoft.com/office/powerpoint/2010/main" val="3329170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smtClean="0"/>
              <a:t>Terminal Strips and Power Rails</a:t>
            </a:r>
          </a:p>
          <a:p>
            <a:pPr marL="228600" algn="ctr">
              <a:buNone/>
            </a:pPr>
            <a:r>
              <a:rPr lang="en-US" sz="1400" dirty="0"/>
              <a:t>(https://learn.sparkfun.com/tutorials/how-to-use-a-breadboard)</a:t>
            </a:r>
            <a:endParaRPr lang="e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173" y="1347726"/>
            <a:ext cx="6501653" cy="4349607"/>
          </a:xfrm>
          <a:prstGeom prst="rect">
            <a:avLst/>
          </a:prstGeom>
        </p:spPr>
      </p:pic>
    </p:spTree>
    <p:extLst>
      <p:ext uri="{BB962C8B-B14F-4D97-AF65-F5344CB8AC3E}">
        <p14:creationId xmlns:p14="http://schemas.microsoft.com/office/powerpoint/2010/main" val="1542922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Circuits on Breadboards</a:t>
            </a:r>
            <a:endParaRPr lang="en" b="1" dirty="0"/>
          </a:p>
          <a:p>
            <a:pPr>
              <a:buNone/>
            </a:pPr>
            <a:endParaRPr lang="en" dirty="0" smtClean="0"/>
          </a:p>
          <a:p>
            <a:pPr>
              <a:buNone/>
            </a:pPr>
            <a:r>
              <a:rPr lang="en" dirty="0" smtClean="0"/>
              <a:t>Provide power to the power rails</a:t>
            </a:r>
          </a:p>
          <a:p>
            <a:pPr>
              <a:buNone/>
            </a:pPr>
            <a:r>
              <a:rPr lang="en" dirty="0"/>
              <a:t> </a:t>
            </a:r>
            <a:r>
              <a:rPr lang="en" dirty="0" smtClean="0"/>
              <a:t>  Red – positive</a:t>
            </a:r>
          </a:p>
          <a:p>
            <a:pPr>
              <a:buNone/>
            </a:pPr>
            <a:r>
              <a:rPr lang="en" dirty="0"/>
              <a:t> </a:t>
            </a:r>
            <a:r>
              <a:rPr lang="en" dirty="0" smtClean="0"/>
              <a:t>  Black/blue – negative</a:t>
            </a:r>
          </a:p>
          <a:p>
            <a:pPr>
              <a:buNone/>
            </a:pPr>
            <a:endParaRPr lang="en" dirty="0"/>
          </a:p>
          <a:p>
            <a:pPr>
              <a:buNone/>
            </a:pPr>
            <a:r>
              <a:rPr lang="en" dirty="0" smtClean="0"/>
              <a:t>Use wires to connect components together</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l="11115" r="59050" b="8751"/>
          <a:stretch/>
        </p:blipFill>
        <p:spPr>
          <a:xfrm rot="16200000">
            <a:off x="5895959" y="2157091"/>
            <a:ext cx="4542782" cy="3429000"/>
          </a:xfrm>
          <a:prstGeom prst="rect">
            <a:avLst/>
          </a:prstGeom>
          <a:noFill/>
          <a:ln>
            <a:noFill/>
          </a:ln>
        </p:spPr>
      </p:pic>
    </p:spTree>
    <p:extLst>
      <p:ext uri="{BB962C8B-B14F-4D97-AF65-F5344CB8AC3E}">
        <p14:creationId xmlns:p14="http://schemas.microsoft.com/office/powerpoint/2010/main" val="2161904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Circuits with Raspberry Pis</a:t>
            </a:r>
            <a:endParaRPr lang="en" b="1" dirty="0"/>
          </a:p>
          <a:p>
            <a:pPr>
              <a:buNone/>
            </a:pPr>
            <a:endParaRPr lang="en" dirty="0" smtClean="0"/>
          </a:p>
          <a:p>
            <a:pPr>
              <a:buNone/>
            </a:pPr>
            <a:r>
              <a:rPr lang="en" dirty="0" smtClean="0"/>
              <a:t>Use pin labelled “+3.3V” (volts) for postive</a:t>
            </a:r>
          </a:p>
          <a:p>
            <a:pPr>
              <a:buNone/>
            </a:pPr>
            <a:endParaRPr lang="en" dirty="0"/>
          </a:p>
          <a:p>
            <a:pPr>
              <a:buNone/>
            </a:pPr>
            <a:r>
              <a:rPr lang="en" dirty="0" smtClean="0"/>
              <a:t>Use pin labelled “Ground” (GND) for negative</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pic>
        <p:nvPicPr>
          <p:cNvPr id="5"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t="58333" r="25458"/>
          <a:stretch/>
        </p:blipFill>
        <p:spPr>
          <a:xfrm>
            <a:off x="6630438" y="1600200"/>
            <a:ext cx="3251412" cy="5067475"/>
          </a:xfrm>
          <a:prstGeom prst="rect">
            <a:avLst/>
          </a:prstGeom>
          <a:noFill/>
          <a:ln>
            <a:noFill/>
          </a:ln>
        </p:spPr>
      </p:pic>
    </p:spTree>
    <p:extLst>
      <p:ext uri="{BB962C8B-B14F-4D97-AF65-F5344CB8AC3E}">
        <p14:creationId xmlns:p14="http://schemas.microsoft.com/office/powerpoint/2010/main" val="438979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Circuits with Raspberry Pis</a:t>
            </a:r>
            <a:endParaRPr lang="en" b="1" dirty="0"/>
          </a:p>
          <a:p>
            <a:pPr>
              <a:buNone/>
            </a:pPr>
            <a:endParaRPr lang="en" dirty="0" smtClean="0"/>
          </a:p>
          <a:p>
            <a:pPr>
              <a:buNone/>
            </a:pPr>
            <a:r>
              <a:rPr lang="en" dirty="0" smtClean="0"/>
              <a:t>Note: Arduinos use 5V, be careful not to confuse the two</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pic>
        <p:nvPicPr>
          <p:cNvPr id="5"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t="58333" r="25458"/>
          <a:stretch/>
        </p:blipFill>
        <p:spPr>
          <a:xfrm>
            <a:off x="6630438" y="1600200"/>
            <a:ext cx="3251412" cy="5067475"/>
          </a:xfrm>
          <a:prstGeom prst="rect">
            <a:avLst/>
          </a:prstGeom>
          <a:noFill/>
          <a:ln>
            <a:noFill/>
          </a:ln>
        </p:spPr>
      </p:pic>
    </p:spTree>
    <p:extLst>
      <p:ext uri="{BB962C8B-B14F-4D97-AF65-F5344CB8AC3E}">
        <p14:creationId xmlns:p14="http://schemas.microsoft.com/office/powerpoint/2010/main" val="1650638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GPIO</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General Purpose Input/Output</a:t>
            </a:r>
          </a:p>
          <a:p>
            <a:pPr algn="r">
              <a:spcBef>
                <a:spcPts val="0"/>
              </a:spcBef>
              <a:buNone/>
            </a:pPr>
            <a:endParaRPr lang="en" dirty="0"/>
          </a:p>
          <a:p>
            <a:pPr algn="r">
              <a:spcBef>
                <a:spcPts val="0"/>
              </a:spcBef>
              <a:buNone/>
            </a:pPr>
            <a:r>
              <a:rPr lang="en" dirty="0" smtClean="0"/>
              <a:t>Or how our projects “talk” to the Pi</a:t>
            </a:r>
            <a:endParaRPr lang="en" dirty="0"/>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grpSp>
        <p:nvGrpSpPr>
          <p:cNvPr id="110" name="Shape 110"/>
          <p:cNvGrpSpPr/>
          <p:nvPr/>
        </p:nvGrpSpPr>
        <p:grpSpPr>
          <a:xfrm>
            <a:off x="7041338" y="1899910"/>
            <a:ext cx="1156666" cy="1088243"/>
            <a:chOff x="5972700" y="2330200"/>
            <a:chExt cx="411625" cy="387275"/>
          </a:xfrm>
        </p:grpSpPr>
        <p:sp>
          <p:nvSpPr>
            <p:cNvPr id="111" name="Shape 11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sp>
          <p:nvSpPr>
            <p:cNvPr id="112" name="Shape 11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grpSp>
    </p:spTree>
    <p:extLst>
      <p:ext uri="{BB962C8B-B14F-4D97-AF65-F5344CB8AC3E}">
        <p14:creationId xmlns:p14="http://schemas.microsoft.com/office/powerpoint/2010/main" val="2534361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Raspberry Pi Pins</a:t>
            </a:r>
            <a:endParaRPr lang="en" b="1" dirty="0"/>
          </a:p>
          <a:p>
            <a:pPr>
              <a:buNone/>
            </a:pPr>
            <a:endParaRPr lang="en" dirty="0" smtClean="0"/>
          </a:p>
          <a:p>
            <a:pPr>
              <a:buNone/>
            </a:pPr>
            <a:r>
              <a:rPr lang="en" dirty="0" smtClean="0"/>
              <a:t>40 hardware pins</a:t>
            </a:r>
          </a:p>
          <a:p>
            <a:pPr marL="457200" indent="-457200"/>
            <a:r>
              <a:rPr lang="en" dirty="0"/>
              <a:t>2</a:t>
            </a:r>
            <a:r>
              <a:rPr lang="en" dirty="0" smtClean="0"/>
              <a:t>  +3.3V</a:t>
            </a:r>
          </a:p>
          <a:p>
            <a:pPr marL="457200" indent="-457200"/>
            <a:r>
              <a:rPr lang="en" dirty="0" smtClean="0"/>
              <a:t>2  +5V</a:t>
            </a:r>
          </a:p>
          <a:p>
            <a:pPr marL="457200" indent="-457200"/>
            <a:r>
              <a:rPr lang="en" dirty="0" smtClean="0"/>
              <a:t>8  Ground</a:t>
            </a:r>
          </a:p>
          <a:p>
            <a:pPr marL="457200" indent="-457200"/>
            <a:r>
              <a:rPr lang="en" dirty="0" smtClean="0"/>
              <a:t>20 GPIO</a:t>
            </a:r>
          </a:p>
          <a:p>
            <a:pPr marL="457200" indent="-457200"/>
            <a:r>
              <a:rPr lang="en" dirty="0" smtClean="0"/>
              <a:t>2  Miscellaneous</a:t>
            </a:r>
          </a:p>
          <a:p>
            <a:pPr marL="457200" indent="-457200"/>
            <a:endParaRPr lang="en" dirty="0"/>
          </a:p>
          <a:p>
            <a:pPr>
              <a:buNone/>
            </a:pPr>
            <a:r>
              <a:rPr lang="en" dirty="0" smtClean="0"/>
              <a:t>Unfortunately, not labelled ON the Pi</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GPIO</a:t>
            </a:r>
            <a:endParaRPr lang="en" dirty="0"/>
          </a:p>
        </p:txBody>
      </p:sp>
      <p:pic>
        <p:nvPicPr>
          <p:cNvPr id="6"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l="36164" b="33517"/>
          <a:stretch/>
        </p:blipFill>
        <p:spPr>
          <a:xfrm>
            <a:off x="6545879" y="1347726"/>
            <a:ext cx="2896078" cy="4855288"/>
          </a:xfrm>
          <a:prstGeom prst="rect">
            <a:avLst/>
          </a:prstGeom>
          <a:noFill/>
          <a:ln>
            <a:noFill/>
          </a:ln>
        </p:spPr>
      </p:pic>
    </p:spTree>
    <p:extLst>
      <p:ext uri="{BB962C8B-B14F-4D97-AF65-F5344CB8AC3E}">
        <p14:creationId xmlns:p14="http://schemas.microsoft.com/office/powerpoint/2010/main" val="2339618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Raspberry Pi Pins</a:t>
            </a:r>
            <a:endParaRPr lang="en" b="1" dirty="0"/>
          </a:p>
          <a:p>
            <a:pPr>
              <a:buNone/>
            </a:pPr>
            <a:endParaRPr lang="en" dirty="0" smtClean="0"/>
          </a:p>
          <a:p>
            <a:pPr>
              <a:buNone/>
            </a:pPr>
            <a:r>
              <a:rPr lang="en" dirty="0" smtClean="0"/>
              <a:t>Of course, they’re not in any distinguishable order</a:t>
            </a:r>
          </a:p>
          <a:p>
            <a:pPr>
              <a:buNone/>
            </a:pPr>
            <a:endParaRPr lang="en" dirty="0"/>
          </a:p>
          <a:p>
            <a:pPr>
              <a:buNone/>
            </a:pPr>
            <a:r>
              <a:rPr lang="en" dirty="0" smtClean="0"/>
              <a:t>(Pin diagram available at talk website)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GPIO</a:t>
            </a:r>
            <a:endParaRPr lang="en" dirty="0"/>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110" y="1347726"/>
            <a:ext cx="4961832" cy="5019934"/>
          </a:xfrm>
          <a:prstGeom prst="rect">
            <a:avLst/>
          </a:prstGeom>
          <a:noFill/>
          <a:ln>
            <a:noFill/>
          </a:ln>
        </p:spPr>
      </p:pic>
    </p:spTree>
    <p:extLst>
      <p:ext uri="{BB962C8B-B14F-4D97-AF65-F5344CB8AC3E}">
        <p14:creationId xmlns:p14="http://schemas.microsoft.com/office/powerpoint/2010/main" val="1575314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smtClean="0">
                <a:solidFill>
                  <a:srgbClr val="CFD8DC"/>
                </a:solidFill>
              </a:rPr>
              <a:t>3.</a:t>
            </a:r>
            <a:endParaRPr lang="en" sz="6000" dirty="0">
              <a:solidFill>
                <a:srgbClr val="CFD8DC"/>
              </a:solidFill>
            </a:endParaRPr>
          </a:p>
          <a:p>
            <a:r>
              <a:rPr lang="en-US" dirty="0" smtClean="0"/>
              <a:t>Intro to Programming Hardware</a:t>
            </a:r>
            <a:endParaRPr lang="en" dirty="0"/>
          </a:p>
        </p:txBody>
      </p:sp>
      <p:sp>
        <p:nvSpPr>
          <p:cNvPr id="87" name="Shape 87"/>
          <p:cNvSpPr txBox="1">
            <a:spLocks noGrp="1"/>
          </p:cNvSpPr>
          <p:nvPr>
            <p:ph type="subTitle" idx="1"/>
          </p:nvPr>
        </p:nvSpPr>
        <p:spPr>
          <a:xfrm>
            <a:off x="3070025" y="3710548"/>
            <a:ext cx="7116122" cy="1046400"/>
          </a:xfrm>
          <a:prstGeom prst="rect">
            <a:avLst/>
          </a:prstGeom>
        </p:spPr>
        <p:txBody>
          <a:bodyPr wrap="square" lIns="91425" tIns="91425" rIns="91425" bIns="91425" anchor="t" anchorCtr="0">
            <a:noAutofit/>
          </a:bodyPr>
          <a:lstStyle/>
          <a:p>
            <a:r>
              <a:rPr lang="en" dirty="0" smtClean="0"/>
              <a:t>The part you’re </a:t>
            </a:r>
            <a:r>
              <a:rPr lang="en" i="1" dirty="0" smtClean="0"/>
              <a:t>really</a:t>
            </a:r>
            <a:r>
              <a:rPr lang="en" dirty="0" smtClean="0"/>
              <a:t> here for</a:t>
            </a:r>
            <a:endParaRPr lang="en" dirty="0"/>
          </a:p>
        </p:txBody>
      </p:sp>
    </p:spTree>
    <p:extLst>
      <p:ext uri="{BB962C8B-B14F-4D97-AF65-F5344CB8AC3E}">
        <p14:creationId xmlns:p14="http://schemas.microsoft.com/office/powerpoint/2010/main" val="1173500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5" name="Shape 75"/>
          <p:cNvSpPr txBox="1">
            <a:spLocks noGrp="1"/>
          </p:cNvSpPr>
          <p:nvPr>
            <p:ph type="ctrTitle" idx="4294967295"/>
          </p:nvPr>
        </p:nvSpPr>
        <p:spPr>
          <a:xfrm>
            <a:off x="2254192" y="379680"/>
            <a:ext cx="5642100" cy="1546500"/>
          </a:xfrm>
          <a:prstGeom prst="rect">
            <a:avLst/>
          </a:prstGeom>
        </p:spPr>
        <p:txBody>
          <a:bodyPr wrap="square" lIns="91425" tIns="91425" rIns="91425" bIns="91425" anchor="b" anchorCtr="0">
            <a:noAutofit/>
          </a:bodyPr>
          <a:lstStyle/>
          <a:p>
            <a:r>
              <a:rPr lang="en" sz="6000" b="1" dirty="0"/>
              <a:t>Hello!</a:t>
            </a:r>
          </a:p>
        </p:txBody>
      </p:sp>
      <p:sp>
        <p:nvSpPr>
          <p:cNvPr id="76" name="Shape 76"/>
          <p:cNvSpPr txBox="1">
            <a:spLocks noGrp="1"/>
          </p:cNvSpPr>
          <p:nvPr>
            <p:ph type="subTitle" idx="4294967295"/>
          </p:nvPr>
        </p:nvSpPr>
        <p:spPr>
          <a:xfrm>
            <a:off x="2254192" y="1711630"/>
            <a:ext cx="5642100" cy="1046400"/>
          </a:xfrm>
          <a:prstGeom prst="rect">
            <a:avLst/>
          </a:prstGeom>
        </p:spPr>
        <p:txBody>
          <a:bodyPr wrap="square" lIns="91425" tIns="91425" rIns="91425" bIns="91425" anchor="t" anchorCtr="0">
            <a:noAutofit/>
          </a:bodyPr>
          <a:lstStyle/>
          <a:p>
            <a:pPr>
              <a:spcBef>
                <a:spcPts val="0"/>
              </a:spcBef>
              <a:buNone/>
            </a:pPr>
            <a:r>
              <a:rPr lang="en" sz="3600" b="1" dirty="0"/>
              <a:t>I am </a:t>
            </a:r>
            <a:r>
              <a:rPr lang="en" sz="3600" b="1" dirty="0" smtClean="0"/>
              <a:t>Sarah Withee</a:t>
            </a:r>
            <a:endParaRPr lang="en" sz="3600" b="1" dirty="0"/>
          </a:p>
        </p:txBody>
      </p:sp>
      <p:sp>
        <p:nvSpPr>
          <p:cNvPr id="77" name="Shape 77"/>
          <p:cNvSpPr txBox="1">
            <a:spLocks noGrp="1"/>
          </p:cNvSpPr>
          <p:nvPr>
            <p:ph type="body" idx="4294967295"/>
          </p:nvPr>
        </p:nvSpPr>
        <p:spPr>
          <a:xfrm>
            <a:off x="2254191" y="2810955"/>
            <a:ext cx="5585551" cy="3282000"/>
          </a:xfrm>
          <a:prstGeom prst="rect">
            <a:avLst/>
          </a:prstGeom>
        </p:spPr>
        <p:txBody>
          <a:bodyPr wrap="square" lIns="91425" tIns="91425" rIns="91425" bIns="91425" anchor="t" anchorCtr="0">
            <a:noAutofit/>
          </a:bodyPr>
          <a:lstStyle/>
          <a:p>
            <a:pPr>
              <a:spcBef>
                <a:spcPts val="0"/>
              </a:spcBef>
              <a:buNone/>
            </a:pPr>
            <a:r>
              <a:rPr lang="en-US" sz="2600" dirty="0" smtClean="0"/>
              <a:t>Friendly polyglot </a:t>
            </a:r>
            <a:br>
              <a:rPr lang="en-US" sz="2600" dirty="0" smtClean="0"/>
            </a:br>
            <a:r>
              <a:rPr lang="en-US" sz="2600" dirty="0" smtClean="0"/>
              <a:t>software engineer</a:t>
            </a:r>
          </a:p>
          <a:p>
            <a:pPr>
              <a:spcBef>
                <a:spcPts val="0"/>
              </a:spcBef>
              <a:buNone/>
            </a:pPr>
            <a:endParaRPr lang="en-US" sz="2600" dirty="0"/>
          </a:p>
          <a:p>
            <a:pPr>
              <a:spcBef>
                <a:spcPts val="0"/>
              </a:spcBef>
              <a:buNone/>
            </a:pPr>
            <a:r>
              <a:rPr lang="en-US" sz="2600" dirty="0" smtClean="0"/>
              <a:t>Hardware tinkerer</a:t>
            </a:r>
          </a:p>
          <a:p>
            <a:pPr>
              <a:spcBef>
                <a:spcPts val="0"/>
              </a:spcBef>
              <a:buNone/>
            </a:pPr>
            <a:endParaRPr lang="en-US" sz="2600" dirty="0"/>
          </a:p>
          <a:p>
            <a:pPr>
              <a:spcBef>
                <a:spcPts val="0"/>
              </a:spcBef>
              <a:buNone/>
            </a:pPr>
            <a:r>
              <a:rPr lang="en-US" sz="2600" dirty="0" smtClean="0"/>
              <a:t>Robot builder</a:t>
            </a:r>
          </a:p>
          <a:p>
            <a:pPr>
              <a:spcBef>
                <a:spcPts val="0"/>
              </a:spcBef>
              <a:buNone/>
            </a:pPr>
            <a:endParaRPr lang="en" sz="2600" dirty="0" smtClean="0"/>
          </a:p>
          <a:p>
            <a:pPr>
              <a:spcBef>
                <a:spcPts val="0"/>
              </a:spcBef>
              <a:buNone/>
            </a:pPr>
            <a:r>
              <a:rPr lang="en" sz="2600" dirty="0" smtClean="0"/>
              <a:t>You can find me at @geekygirlsarah</a:t>
            </a:r>
            <a:endParaRPr lang="en" sz="26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18029" y="2802426"/>
            <a:ext cx="4253023" cy="2404982"/>
          </a:xfrm>
          <a:prstGeom prst="rect">
            <a:avLst/>
          </a:prstGeom>
        </p:spPr>
      </p:pic>
    </p:spTree>
    <p:extLst>
      <p:ext uri="{BB962C8B-B14F-4D97-AF65-F5344CB8AC3E}">
        <p14:creationId xmlns:p14="http://schemas.microsoft.com/office/powerpoint/2010/main" val="17875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Programming Hardware</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smtClean="0"/>
              <a:t>On the Raspberry Pi, Python is built-in with GPIO libraries installed</a:t>
            </a:r>
          </a:p>
          <a:p>
            <a:pPr>
              <a:buNone/>
            </a:pPr>
            <a:endParaRPr lang="en" dirty="0"/>
          </a:p>
          <a:p>
            <a:pPr>
              <a:buNone/>
            </a:pPr>
            <a:r>
              <a:rPr lang="en" dirty="0" smtClean="0"/>
              <a:t>Other languages available</a:t>
            </a:r>
            <a:r>
              <a:rPr lang="en" dirty="0"/>
              <a:t> </a:t>
            </a:r>
            <a:r>
              <a:rPr lang="en" dirty="0" smtClean="0"/>
              <a:t>too</a:t>
            </a:r>
          </a:p>
        </p:txBody>
      </p:sp>
    </p:spTree>
    <p:extLst>
      <p:ext uri="{BB962C8B-B14F-4D97-AF65-F5344CB8AC3E}">
        <p14:creationId xmlns:p14="http://schemas.microsoft.com/office/powerpoint/2010/main" val="2667203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Pin Mode</a:t>
            </a:r>
          </a:p>
          <a:p>
            <a:pPr>
              <a:buNone/>
            </a:pPr>
            <a:endParaRPr lang="en" dirty="0" smtClean="0"/>
          </a:p>
          <a:p>
            <a:pPr>
              <a:buNone/>
            </a:pPr>
            <a:r>
              <a:rPr lang="en" dirty="0" smtClean="0"/>
              <a:t>First, pick your mode</a:t>
            </a:r>
          </a:p>
          <a:p>
            <a:pPr>
              <a:buNone/>
            </a:pPr>
            <a:endParaRPr lang="en" b="1" dirty="0"/>
          </a:p>
          <a:p>
            <a:pPr>
              <a:buNone/>
            </a:pPr>
            <a:r>
              <a:rPr lang="en" dirty="0" smtClean="0"/>
              <a:t>Board – physical pin #</a:t>
            </a:r>
          </a:p>
          <a:p>
            <a:pPr>
              <a:buNone/>
            </a:pPr>
            <a:r>
              <a:rPr lang="en" dirty="0" smtClean="0"/>
              <a:t>BCM – GPIO pin #</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a:t>
            </a:r>
            <a:r>
              <a:rPr lang="en" dirty="0" smtClean="0"/>
              <a:t>Hardware – Setup Commands</a:t>
            </a:r>
            <a:endParaRPr lang="en" dirty="0"/>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110" y="1347726"/>
            <a:ext cx="4961832" cy="5019934"/>
          </a:xfrm>
          <a:prstGeom prst="rect">
            <a:avLst/>
          </a:prstGeom>
          <a:noFill/>
          <a:ln>
            <a:noFill/>
          </a:ln>
        </p:spPr>
      </p:pic>
    </p:spTree>
    <p:extLst>
      <p:ext uri="{BB962C8B-B14F-4D97-AF65-F5344CB8AC3E}">
        <p14:creationId xmlns:p14="http://schemas.microsoft.com/office/powerpoint/2010/main" val="1332552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smtClean="0"/>
              <a:t>Next, import the GPIO library:</a:t>
            </a:r>
          </a:p>
          <a:p>
            <a:pPr>
              <a:buNone/>
            </a:pPr>
            <a:endParaRPr lang="en" dirty="0"/>
          </a:p>
          <a:p>
            <a:pPr>
              <a:buNone/>
            </a:pPr>
            <a:r>
              <a:rPr lang="en" dirty="0" smtClean="0"/>
              <a:t>	</a:t>
            </a:r>
            <a:r>
              <a:rPr lang="en" dirty="0" smtClean="0">
                <a:latin typeface="Consolas" panose="020B0609020204030204" pitchFamily="49" charset="0"/>
              </a:rPr>
              <a:t>import R</a:t>
            </a:r>
            <a:r>
              <a:rPr lang="en-US" dirty="0" smtClean="0">
                <a:latin typeface="Consolas" panose="020B0609020204030204" pitchFamily="49" charset="0"/>
              </a:rPr>
              <a:t>p</a:t>
            </a:r>
            <a:r>
              <a:rPr lang="en" dirty="0" smtClean="0">
                <a:latin typeface="Consolas" panose="020B0609020204030204" pitchFamily="49" charset="0"/>
              </a:rPr>
              <a:t>i.GPIO as GPIO</a:t>
            </a:r>
          </a:p>
          <a:p>
            <a:pPr>
              <a:buNone/>
            </a:pPr>
            <a:endParaRPr lang="en" dirty="0"/>
          </a:p>
          <a:p>
            <a:pPr>
              <a:buNone/>
            </a:pPr>
            <a:r>
              <a:rPr lang="en" dirty="0" smtClean="0"/>
              <a:t>Then, set the mode (pick one):</a:t>
            </a:r>
          </a:p>
          <a:p>
            <a:pPr>
              <a:buNone/>
            </a:pPr>
            <a:endParaRPr lang="en" dirty="0"/>
          </a:p>
          <a:p>
            <a:pPr>
              <a:buNone/>
            </a:pPr>
            <a:r>
              <a:rPr lang="en" dirty="0" smtClean="0"/>
              <a:t>	</a:t>
            </a:r>
            <a:r>
              <a:rPr lang="en" dirty="0" smtClean="0">
                <a:latin typeface="Consolas" panose="020B0609020204030204" pitchFamily="49" charset="0"/>
              </a:rPr>
              <a:t>GPIO.setmode(GPIO.BOARD)</a:t>
            </a:r>
          </a:p>
          <a:p>
            <a:pPr>
              <a:buNone/>
            </a:pPr>
            <a:r>
              <a:rPr lang="en" dirty="0" smtClean="0">
                <a:latin typeface="Consolas" panose="020B0609020204030204" pitchFamily="49" charset="0"/>
              </a:rPr>
              <a:t>	GPIO.setmode(GPIO.BCM)</a:t>
            </a:r>
          </a:p>
        </p:txBody>
      </p:sp>
    </p:spTree>
    <p:extLst>
      <p:ext uri="{BB962C8B-B14F-4D97-AF65-F5344CB8AC3E}">
        <p14:creationId xmlns:p14="http://schemas.microsoft.com/office/powerpoint/2010/main" val="3646856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US" dirty="0" smtClean="0"/>
              <a:t>Pins used should be set to be input or output:</a:t>
            </a:r>
          </a:p>
          <a:p>
            <a:pPr>
              <a:buNone/>
            </a:pPr>
            <a:endParaRPr lang="en-US" dirty="0">
              <a:latin typeface="Consolas" panose="020B0609020204030204" pitchFamily="49" charset="0"/>
            </a:endParaRPr>
          </a:p>
          <a:p>
            <a:pPr>
              <a:buNone/>
            </a:pPr>
            <a:r>
              <a:rPr lang="en-US" dirty="0" smtClean="0">
                <a:latin typeface="Consolas" panose="020B0609020204030204" pitchFamily="49" charset="0"/>
              </a:rPr>
              <a:t>	</a:t>
            </a:r>
            <a:r>
              <a:rPr lang="en-US" dirty="0" err="1" smtClean="0">
                <a:latin typeface="Consolas" panose="020B0609020204030204" pitchFamily="49" charset="0"/>
              </a:rPr>
              <a:t>GPIO.setup</a:t>
            </a:r>
            <a:r>
              <a:rPr lang="en-US" dirty="0" smtClean="0">
                <a:latin typeface="Consolas" panose="020B0609020204030204" pitchFamily="49" charset="0"/>
              </a:rPr>
              <a:t>(3, GPIO.OUT)</a:t>
            </a:r>
          </a:p>
          <a:p>
            <a:pPr>
              <a:buNone/>
            </a:pPr>
            <a:r>
              <a:rPr lang="en-US" dirty="0">
                <a:latin typeface="Consolas" panose="020B0609020204030204" pitchFamily="49" charset="0"/>
              </a:rPr>
              <a:t>	</a:t>
            </a:r>
            <a:r>
              <a:rPr lang="en-US" dirty="0" err="1" smtClean="0">
                <a:latin typeface="Consolas" panose="020B0609020204030204" pitchFamily="49" charset="0"/>
              </a:rPr>
              <a:t>GPIO.setup</a:t>
            </a:r>
            <a:r>
              <a:rPr lang="en-US" dirty="0" smtClean="0">
                <a:latin typeface="Consolas" panose="020B0609020204030204" pitchFamily="49" charset="0"/>
              </a:rPr>
              <a:t>(4, GPIO.IN)</a:t>
            </a:r>
          </a:p>
          <a:p>
            <a:pPr>
              <a:buNone/>
            </a:pPr>
            <a:endParaRPr lang="en-US" dirty="0">
              <a:latin typeface="Consolas" panose="020B0609020204030204" pitchFamily="49" charset="0"/>
            </a:endParaRPr>
          </a:p>
          <a:p>
            <a:pPr>
              <a:buNone/>
            </a:pPr>
            <a:r>
              <a:rPr lang="en-US" dirty="0" smtClean="0"/>
              <a:t>You </a:t>
            </a:r>
            <a:r>
              <a:rPr lang="en-US" dirty="0"/>
              <a:t>can change these </a:t>
            </a:r>
            <a:r>
              <a:rPr lang="en-US" dirty="0" smtClean="0"/>
              <a:t>later, not but setting them at all causes problems</a:t>
            </a:r>
            <a:endParaRPr lang="en" dirty="0"/>
          </a:p>
        </p:txBody>
      </p:sp>
    </p:spTree>
    <p:extLst>
      <p:ext uri="{BB962C8B-B14F-4D97-AF65-F5344CB8AC3E}">
        <p14:creationId xmlns:p14="http://schemas.microsoft.com/office/powerpoint/2010/main" val="3495917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a:t>
            </a:r>
            <a:r>
              <a:rPr lang="en" dirty="0" smtClean="0"/>
              <a:t>Output Commands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smtClean="0"/>
              <a:t>To write out to the output pins:</a:t>
            </a:r>
          </a:p>
          <a:p>
            <a:pPr>
              <a:buNone/>
            </a:pPr>
            <a:r>
              <a:rPr lang="en" dirty="0" smtClean="0"/>
              <a:t>(pin number, value)</a:t>
            </a:r>
          </a:p>
          <a:p>
            <a:pPr>
              <a:buNone/>
            </a:pPr>
            <a:endParaRPr lang="en" dirty="0"/>
          </a:p>
          <a:p>
            <a:pPr>
              <a:buNone/>
            </a:pPr>
            <a:r>
              <a:rPr lang="en" dirty="0" smtClean="0">
                <a:latin typeface="Consolas" panose="020B0609020204030204" pitchFamily="49" charset="0"/>
              </a:rPr>
              <a:t>	GPIO.output(3, True)</a:t>
            </a:r>
          </a:p>
          <a:p>
            <a:pPr>
              <a:buNone/>
            </a:pPr>
            <a:r>
              <a:rPr lang="en" dirty="0">
                <a:latin typeface="Consolas" panose="020B0609020204030204" pitchFamily="49" charset="0"/>
              </a:rPr>
              <a:t>	</a:t>
            </a:r>
            <a:r>
              <a:rPr lang="en" dirty="0" smtClean="0">
                <a:latin typeface="Consolas" panose="020B0609020204030204" pitchFamily="49" charset="0"/>
              </a:rPr>
              <a:t>GPIO.output(10, False)</a:t>
            </a:r>
          </a:p>
          <a:p>
            <a:pPr>
              <a:buNone/>
            </a:pPr>
            <a:r>
              <a:rPr lang="en" dirty="0">
                <a:latin typeface="Consolas" panose="020B0609020204030204" pitchFamily="49" charset="0"/>
              </a:rPr>
              <a:t>	</a:t>
            </a:r>
            <a:r>
              <a:rPr lang="en" dirty="0" smtClean="0">
                <a:latin typeface="Consolas" panose="020B0609020204030204" pitchFamily="49" charset="0"/>
              </a:rPr>
              <a:t>GPIO.output(6, GPIO.HIGH)</a:t>
            </a:r>
          </a:p>
          <a:p>
            <a:pPr>
              <a:buNone/>
            </a:pPr>
            <a:r>
              <a:rPr lang="en" dirty="0">
                <a:latin typeface="Consolas" panose="020B0609020204030204" pitchFamily="49" charset="0"/>
              </a:rPr>
              <a:t>	</a:t>
            </a:r>
            <a:r>
              <a:rPr lang="en" dirty="0" smtClean="0">
                <a:latin typeface="Consolas" panose="020B0609020204030204" pitchFamily="49" charset="0"/>
              </a:rPr>
              <a:t>GPIO.output(22, GPIO.LOW)</a:t>
            </a:r>
          </a:p>
          <a:p>
            <a:pPr>
              <a:buNone/>
            </a:pPr>
            <a:endParaRPr lang="en" dirty="0"/>
          </a:p>
          <a:p>
            <a:pPr>
              <a:buNone/>
            </a:pPr>
            <a:r>
              <a:rPr lang="en" dirty="0" smtClean="0"/>
              <a:t>True and HIGH are “on” (3.3 V)</a:t>
            </a:r>
          </a:p>
          <a:p>
            <a:pPr>
              <a:buNone/>
            </a:pPr>
            <a:r>
              <a:rPr lang="en" dirty="0" smtClean="0"/>
              <a:t>False and LOW are “off” (0 V)</a:t>
            </a:r>
            <a:endParaRPr lang="en" dirty="0"/>
          </a:p>
        </p:txBody>
      </p:sp>
    </p:spTree>
    <p:extLst>
      <p:ext uri="{BB962C8B-B14F-4D97-AF65-F5344CB8AC3E}">
        <p14:creationId xmlns:p14="http://schemas.microsoft.com/office/powerpoint/2010/main" val="10901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a:t>
            </a:r>
            <a:r>
              <a:rPr lang="en" dirty="0" smtClean="0"/>
              <a:t>Input Commands</a:t>
            </a:r>
            <a:endParaRPr lang="en" dirty="0"/>
          </a:p>
        </p:txBody>
      </p:sp>
      <p:sp>
        <p:nvSpPr>
          <p:cNvPr id="98" name="Shape 98"/>
          <p:cNvSpPr txBox="1">
            <a:spLocks noGrp="1"/>
          </p:cNvSpPr>
          <p:nvPr>
            <p:ph type="body" idx="1"/>
          </p:nvPr>
        </p:nvSpPr>
        <p:spPr>
          <a:xfrm>
            <a:off x="2310150" y="1682267"/>
            <a:ext cx="7771898" cy="4764900"/>
          </a:xfrm>
          <a:prstGeom prst="rect">
            <a:avLst/>
          </a:prstGeom>
        </p:spPr>
        <p:txBody>
          <a:bodyPr wrap="square" lIns="91425" tIns="91425" rIns="91425" bIns="91425" anchor="t" anchorCtr="0">
            <a:noAutofit/>
          </a:bodyPr>
          <a:lstStyle/>
          <a:p>
            <a:pPr>
              <a:buNone/>
            </a:pPr>
            <a:r>
              <a:rPr lang="en" dirty="0" smtClean="0"/>
              <a:t>To read from the input pins:</a:t>
            </a:r>
          </a:p>
          <a:p>
            <a:pPr>
              <a:buNone/>
            </a:pPr>
            <a:r>
              <a:rPr lang="en" dirty="0" smtClean="0"/>
              <a:t>(pin number)</a:t>
            </a:r>
          </a:p>
          <a:p>
            <a:pPr>
              <a:buNone/>
            </a:pPr>
            <a:endParaRPr lang="en" dirty="0"/>
          </a:p>
          <a:p>
            <a:pPr>
              <a:buNone/>
            </a:pPr>
            <a:r>
              <a:rPr lang="en" dirty="0" smtClean="0">
                <a:latin typeface="Consolas" panose="020B0609020204030204" pitchFamily="49" charset="0"/>
              </a:rPr>
              <a:t>	x = GPIO.input(4)</a:t>
            </a:r>
          </a:p>
          <a:p>
            <a:pPr>
              <a:buNone/>
            </a:pPr>
            <a:r>
              <a:rPr lang="en" dirty="0">
                <a:latin typeface="Consolas" panose="020B0609020204030204" pitchFamily="49" charset="0"/>
              </a:rPr>
              <a:t>	</a:t>
            </a:r>
            <a:r>
              <a:rPr lang="en" dirty="0" smtClean="0">
                <a:latin typeface="Consolas" panose="020B0609020204030204" pitchFamily="49" charset="0"/>
              </a:rPr>
              <a:t>sensor.setValue(GPIO.input(15))</a:t>
            </a:r>
          </a:p>
          <a:p>
            <a:pPr>
              <a:buNone/>
            </a:pPr>
            <a:r>
              <a:rPr lang="en" dirty="0"/>
              <a:t>	</a:t>
            </a:r>
            <a:endParaRPr lang="en" dirty="0" smtClean="0"/>
          </a:p>
          <a:p>
            <a:pPr>
              <a:buNone/>
            </a:pPr>
            <a:r>
              <a:rPr lang="en" dirty="0" smtClean="0"/>
              <a:t>Values will be True/False or 1/0</a:t>
            </a:r>
          </a:p>
          <a:p>
            <a:pPr>
              <a:buNone/>
            </a:pPr>
            <a:endParaRPr lang="en" dirty="0"/>
          </a:p>
          <a:p>
            <a:pPr>
              <a:buNone/>
            </a:pPr>
            <a:r>
              <a:rPr lang="en" dirty="0" smtClean="0"/>
              <a:t>(Note: Arudinos have analog value inputs. Raspberry Pis to not.)</a:t>
            </a:r>
            <a:endParaRPr lang="en" dirty="0"/>
          </a:p>
        </p:txBody>
      </p:sp>
    </p:spTree>
    <p:extLst>
      <p:ext uri="{BB962C8B-B14F-4D97-AF65-F5344CB8AC3E}">
        <p14:creationId xmlns:p14="http://schemas.microsoft.com/office/powerpoint/2010/main" val="4102544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a:t>
            </a:r>
            <a:r>
              <a:rPr lang="en" dirty="0" smtClean="0"/>
              <a:t>Cleanup Commands</a:t>
            </a:r>
            <a:endParaRPr lang="en" dirty="0"/>
          </a:p>
        </p:txBody>
      </p:sp>
      <p:sp>
        <p:nvSpPr>
          <p:cNvPr id="98" name="Shape 98"/>
          <p:cNvSpPr txBox="1">
            <a:spLocks noGrp="1"/>
          </p:cNvSpPr>
          <p:nvPr>
            <p:ph type="body" idx="1"/>
          </p:nvPr>
        </p:nvSpPr>
        <p:spPr>
          <a:xfrm>
            <a:off x="2310150" y="1690150"/>
            <a:ext cx="7771898" cy="4764900"/>
          </a:xfrm>
          <a:prstGeom prst="rect">
            <a:avLst/>
          </a:prstGeom>
        </p:spPr>
        <p:txBody>
          <a:bodyPr wrap="square" lIns="91425" tIns="91425" rIns="91425" bIns="91425" anchor="t" anchorCtr="0">
            <a:noAutofit/>
          </a:bodyPr>
          <a:lstStyle/>
          <a:p>
            <a:pPr>
              <a:buNone/>
            </a:pPr>
            <a:r>
              <a:rPr lang="en" dirty="0" smtClean="0"/>
              <a:t>Finally, when your program ends, you should “clean up” the pins:</a:t>
            </a:r>
          </a:p>
          <a:p>
            <a:pPr>
              <a:buNone/>
            </a:pPr>
            <a:endParaRPr lang="en" dirty="0"/>
          </a:p>
          <a:p>
            <a:pPr>
              <a:buNone/>
            </a:pPr>
            <a:r>
              <a:rPr lang="en" dirty="0" smtClean="0">
                <a:latin typeface="Consolas" panose="020B0609020204030204" pitchFamily="49" charset="0"/>
              </a:rPr>
              <a:t>	GPIO.cleanup()</a:t>
            </a:r>
          </a:p>
          <a:p>
            <a:pPr>
              <a:buNone/>
            </a:pPr>
            <a:r>
              <a:rPr lang="en" dirty="0"/>
              <a:t>	</a:t>
            </a:r>
            <a:endParaRPr lang="en" dirty="0" smtClean="0"/>
          </a:p>
          <a:p>
            <a:pPr>
              <a:buNone/>
            </a:pPr>
            <a:r>
              <a:rPr lang="en" dirty="0" smtClean="0"/>
              <a:t>This stops reading inputs and stops sending outputs.</a:t>
            </a:r>
            <a:endParaRPr lang="en" dirty="0"/>
          </a:p>
        </p:txBody>
      </p:sp>
    </p:spTree>
    <p:extLst>
      <p:ext uri="{BB962C8B-B14F-4D97-AF65-F5344CB8AC3E}">
        <p14:creationId xmlns:p14="http://schemas.microsoft.com/office/powerpoint/2010/main" val="740768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indent="-228600">
              <a:buNone/>
            </a:pPr>
            <a:r>
              <a:rPr lang="en-US" dirty="0" smtClean="0"/>
              <a:t>Setup recap</a:t>
            </a:r>
            <a:r>
              <a:rPr lang="en-US" dirty="0" smtClean="0"/>
              <a:t>:</a:t>
            </a:r>
          </a:p>
          <a:p>
            <a:pPr marL="228600" indent="-228600"/>
            <a:r>
              <a:rPr lang="en-US" dirty="0" smtClean="0"/>
              <a:t>Import </a:t>
            </a:r>
            <a:r>
              <a:rPr lang="en-US" dirty="0" err="1" smtClean="0">
                <a:latin typeface="Consolas" panose="020B0609020204030204" pitchFamily="49" charset="0"/>
              </a:rPr>
              <a:t>Rpi.GPIO</a:t>
            </a:r>
            <a:r>
              <a:rPr lang="en-US" dirty="0" smtClean="0"/>
              <a:t> library</a:t>
            </a:r>
          </a:p>
          <a:p>
            <a:pPr marL="228600" indent="-228600"/>
            <a:r>
              <a:rPr lang="en-US" dirty="0" smtClean="0"/>
              <a:t>Set pin mode (</a:t>
            </a:r>
            <a:r>
              <a:rPr lang="en-US" dirty="0">
                <a:latin typeface="Consolas" panose="020B0609020204030204" pitchFamily="49" charset="0"/>
              </a:rPr>
              <a:t>GPIO.BOARD</a:t>
            </a:r>
            <a:r>
              <a:rPr lang="en-US" dirty="0" smtClean="0"/>
              <a:t> or </a:t>
            </a:r>
            <a:r>
              <a:rPr lang="en-US" dirty="0">
                <a:latin typeface="Consolas" panose="020B0609020204030204" pitchFamily="49" charset="0"/>
              </a:rPr>
              <a:t>GPIO.BCM</a:t>
            </a:r>
            <a:r>
              <a:rPr lang="en-US" dirty="0" smtClean="0"/>
              <a:t>)</a:t>
            </a:r>
          </a:p>
          <a:p>
            <a:pPr marL="228600" indent="-228600"/>
            <a:r>
              <a:rPr lang="en-US" dirty="0" smtClean="0"/>
              <a:t>Set up input/output pins</a:t>
            </a:r>
          </a:p>
          <a:p>
            <a:pPr marL="228600" indent="-228600"/>
            <a:endParaRPr lang="en" dirty="0" smtClean="0"/>
          </a:p>
          <a:p>
            <a:pPr>
              <a:buNone/>
            </a:pPr>
            <a:r>
              <a:rPr lang="en" dirty="0" smtClean="0"/>
              <a:t>Runtime recap:</a:t>
            </a:r>
          </a:p>
          <a:p>
            <a:pPr marL="457200" indent="-457200"/>
            <a:r>
              <a:rPr lang="en" dirty="0" smtClean="0"/>
              <a:t>Output a value to a pin number</a:t>
            </a:r>
          </a:p>
          <a:p>
            <a:pPr marL="457200" indent="-457200"/>
            <a:r>
              <a:rPr lang="en" dirty="0" smtClean="0"/>
              <a:t>Save input value from a pin to a variable</a:t>
            </a:r>
          </a:p>
          <a:p>
            <a:pPr marL="457200" indent="-457200"/>
            <a:endParaRPr lang="en" dirty="0"/>
          </a:p>
        </p:txBody>
      </p:sp>
    </p:spTree>
    <p:extLst>
      <p:ext uri="{BB962C8B-B14F-4D97-AF65-F5344CB8AC3E}">
        <p14:creationId xmlns:p14="http://schemas.microsoft.com/office/powerpoint/2010/main" val="1318378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5832600" cy="1546500"/>
          </a:xfrm>
          <a:prstGeom prst="rect">
            <a:avLst/>
          </a:prstGeom>
        </p:spPr>
        <p:txBody>
          <a:bodyPr wrap="square" lIns="91425" tIns="91425" rIns="91425" bIns="91425" anchor="b" anchorCtr="0">
            <a:noAutofit/>
          </a:bodyPr>
          <a:lstStyle/>
          <a:p>
            <a:r>
              <a:rPr lang="en" sz="6000" dirty="0" smtClean="0">
                <a:solidFill>
                  <a:srgbClr val="CFD8DC"/>
                </a:solidFill>
              </a:rPr>
              <a:t>4.</a:t>
            </a:r>
            <a:endParaRPr lang="en" sz="6000" dirty="0">
              <a:solidFill>
                <a:srgbClr val="CFD8DC"/>
              </a:solidFill>
            </a:endParaRPr>
          </a:p>
          <a:p>
            <a:r>
              <a:rPr lang="en" dirty="0" smtClean="0"/>
              <a:t>Project 1 - LEDs</a:t>
            </a:r>
            <a:endParaRPr lang="en" dirty="0"/>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smtClean="0"/>
              <a:t>The “Hello World” of electronics</a:t>
            </a:r>
            <a:endParaRPr lang="en" dirty="0"/>
          </a:p>
        </p:txBody>
      </p:sp>
    </p:spTree>
    <p:extLst>
      <p:ext uri="{BB962C8B-B14F-4D97-AF65-F5344CB8AC3E}">
        <p14:creationId xmlns:p14="http://schemas.microsoft.com/office/powerpoint/2010/main" val="3347500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Project 1 - LEDs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457200" indent="-457200"/>
            <a:r>
              <a:rPr lang="en" dirty="0" smtClean="0"/>
              <a:t>8 LEDs that blink back and forth</a:t>
            </a:r>
          </a:p>
          <a:p>
            <a:pPr marL="457200" indent="-457200"/>
            <a:r>
              <a:rPr lang="en" dirty="0" smtClean="0"/>
              <a:t>Battlestar Galactica cylon</a:t>
            </a:r>
          </a:p>
          <a:p>
            <a:pPr marL="457200" indent="-457200"/>
            <a:r>
              <a:rPr lang="en" dirty="0" smtClean="0"/>
              <a:t>Knight Rider KITT car</a:t>
            </a:r>
            <a:endParaRPr lang="en" dirty="0"/>
          </a:p>
        </p:txBody>
      </p:sp>
      <p:pic>
        <p:nvPicPr>
          <p:cNvPr id="4" name="cyl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70025" y="4981903"/>
            <a:ext cx="2102069" cy="1576552"/>
          </a:xfrm>
          <a:prstGeom prst="rect">
            <a:avLst/>
          </a:prstGeom>
        </p:spPr>
      </p:pic>
      <p:pic>
        <p:nvPicPr>
          <p:cNvPr id="5" name="knight_rider_kit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434959" y="4981904"/>
            <a:ext cx="2102069" cy="1576552"/>
          </a:xfrm>
          <a:prstGeom prst="rect">
            <a:avLst/>
          </a:prstGeom>
        </p:spPr>
      </p:pic>
    </p:spTree>
    <p:extLst>
      <p:ext uri="{BB962C8B-B14F-4D97-AF65-F5344CB8AC3E}">
        <p14:creationId xmlns:p14="http://schemas.microsoft.com/office/powerpoint/2010/main" val="29402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 fill="hold"/>
                                        <p:tgtEl>
                                          <p:spTgt spid="4"/>
                                        </p:tgtEl>
                                      </p:cBhvr>
                                    </p:cmd>
                                  </p:childTnLst>
                                </p:cTn>
                              </p:par>
                            </p:childTnLst>
                          </p:cTn>
                        </p:par>
                        <p:par>
                          <p:cTn id="7" fill="hold">
                            <p:stCondLst>
                              <p:cond delay="1334"/>
                            </p:stCondLst>
                            <p:childTnLst>
                              <p:par>
                                <p:cTn id="8" presetID="1" presetClass="mediacall" presetSubtype="0" fill="hold" nodeType="afterEffect">
                                  <p:stCondLst>
                                    <p:cond delay="0"/>
                                  </p:stCondLst>
                                  <p:childTnLst>
                                    <p:cmd type="call" cmd="playFrom(0.0)">
                                      <p:cBhvr>
                                        <p:cTn id="9" dur="934"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8">
                                            <p:txEl>
                                              <p:pRg st="0" end="0"/>
                                            </p:txEl>
                                          </p:spTgt>
                                        </p:tgtEl>
                                        <p:attrNameLst>
                                          <p:attrName>style.visibility</p:attrName>
                                        </p:attrNameLst>
                                      </p:cBhvr>
                                      <p:to>
                                        <p:strVal val="visible"/>
                                      </p:to>
                                    </p:set>
                                    <p:animEffect transition="in" filter="fade">
                                      <p:cBhvr>
                                        <p:cTn id="14" dur="500"/>
                                        <p:tgtEl>
                                          <p:spTgt spid="9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8">
                                            <p:txEl>
                                              <p:pRg st="1" end="1"/>
                                            </p:txEl>
                                          </p:spTgt>
                                        </p:tgtEl>
                                        <p:attrNameLst>
                                          <p:attrName>style.visibility</p:attrName>
                                        </p:attrNameLst>
                                      </p:cBhvr>
                                      <p:to>
                                        <p:strVal val="visible"/>
                                      </p:to>
                                    </p:set>
                                    <p:animEffect transition="in" filter="fade">
                                      <p:cBhvr>
                                        <p:cTn id="19" dur="500"/>
                                        <p:tgtEl>
                                          <p:spTgt spid="9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8">
                                            <p:txEl>
                                              <p:pRg st="2" end="2"/>
                                            </p:txEl>
                                          </p:spTgt>
                                        </p:tgtEl>
                                        <p:attrNameLst>
                                          <p:attrName>style.visibility</p:attrName>
                                        </p:attrNameLst>
                                      </p:cBhvr>
                                      <p:to>
                                        <p:strVal val="visible"/>
                                      </p:to>
                                    </p:set>
                                    <p:animEffect transition="in" filter="fade">
                                      <p:cBhvr>
                                        <p:cTn id="24" dur="500"/>
                                        <p:tgtEl>
                                          <p:spTgt spid="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4"/>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4"/>
                                        </p:tgtEl>
                                      </p:cBhvr>
                                    </p:cmd>
                                  </p:childTnLst>
                                </p:cTn>
                              </p:par>
                            </p:childTnLst>
                          </p:cTn>
                        </p:par>
                      </p:childTnLst>
                    </p:cTn>
                  </p:par>
                </p:childTnLst>
              </p:cTn>
              <p:nextCondLst>
                <p:cond evt="onClick" delay="0">
                  <p:tgtEl>
                    <p:spTgt spid="4"/>
                  </p:tgtEl>
                </p:cond>
              </p:nextCondLst>
            </p:seq>
            <p:seq concurrent="1" nextAc="seek">
              <p:cTn id="30" restart="whenNotActive" fill="hold" evtFilter="cancelBubble" nodeType="interactiveSeq">
                <p:stCondLst>
                  <p:cond evt="onClick" delay="0">
                    <p:tgtEl>
                      <p:spTgt spid="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5"/>
                                        </p:tgtEl>
                                      </p:cBhvr>
                                    </p:cmd>
                                  </p:childTnLst>
                                </p:cTn>
                              </p:par>
                            </p:childTnLst>
                          </p:cTn>
                        </p:par>
                      </p:childTnLst>
                    </p:cTn>
                  </p:par>
                </p:childTnLst>
              </p:cTn>
              <p:nextCondLst>
                <p:cond evt="onClick" delay="0">
                  <p:tgtEl>
                    <p:spTgt spid="5"/>
                  </p:tgtEl>
                </p:cond>
              </p:nextCondLst>
            </p:seq>
            <p:video>
              <p:cMediaNode vol="80000" mute="1">
                <p:cTn id="35" repeatCount="indefinite" fill="hold" display="0">
                  <p:stCondLst>
                    <p:cond delay="indefinite"/>
                  </p:stCondLst>
                </p:cTn>
                <p:tgtEl>
                  <p:spTgt spid="4"/>
                </p:tgtEl>
              </p:cMediaNode>
            </p:video>
            <p:video>
              <p:cMediaNode vol="80000" mute="1">
                <p:cTn id="36"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A Few Questions To Start…</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r>
              <a:rPr lang="en-US" sz="3200" dirty="0" smtClean="0"/>
              <a:t>Who has heard of the Raspberry Pi?</a:t>
            </a:r>
          </a:p>
          <a:p>
            <a:r>
              <a:rPr lang="en-US" sz="3200" dirty="0" smtClean="0"/>
              <a:t>Who owns at least one?</a:t>
            </a:r>
          </a:p>
          <a:p>
            <a:r>
              <a:rPr lang="en-US" sz="3200" dirty="0" smtClean="0"/>
              <a:t>Is it sitting in a closet/junk drawer?</a:t>
            </a:r>
            <a:br>
              <a:rPr lang="en-US" sz="3200" dirty="0" smtClean="0"/>
            </a:br>
            <a:endParaRPr lang="en-US" sz="3200" dirty="0" smtClean="0"/>
          </a:p>
          <a:p>
            <a:r>
              <a:rPr lang="en-US" sz="3200" dirty="0" smtClean="0"/>
              <a:t>Are you daunted at the idea of tinkering with hardware or electronics?</a:t>
            </a:r>
          </a:p>
          <a:p>
            <a:endParaRPr lang="en-US" sz="3200" dirty="0"/>
          </a:p>
          <a:p>
            <a:pPr>
              <a:buNone/>
            </a:pPr>
            <a:r>
              <a:rPr lang="en-US" sz="3200" dirty="0" smtClean="0"/>
              <a:t>This talk is probably for you!</a:t>
            </a:r>
          </a:p>
        </p:txBody>
      </p:sp>
    </p:spTree>
    <p:extLst>
      <p:ext uri="{BB962C8B-B14F-4D97-AF65-F5344CB8AC3E}">
        <p14:creationId xmlns:p14="http://schemas.microsoft.com/office/powerpoint/2010/main" val="291874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5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5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5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animEffect transition="in" filter="fade">
                                      <p:cBhvr>
                                        <p:cTn id="27" dur="500"/>
                                        <p:tgtEl>
                                          <p:spTgt spid="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smtClean="0"/>
              <a:t>Materials:</a:t>
            </a:r>
          </a:p>
          <a:p>
            <a:pPr marL="457200" indent="-457200"/>
            <a:r>
              <a:rPr lang="en" dirty="0" smtClean="0"/>
              <a:t>Raspberry Pi and p</a:t>
            </a:r>
            <a:r>
              <a:rPr lang="en" dirty="0" smtClean="0"/>
              <a:t>ower supply</a:t>
            </a:r>
          </a:p>
          <a:p>
            <a:pPr marL="457200" indent="-457200"/>
            <a:r>
              <a:rPr lang="en" dirty="0" smtClean="0"/>
              <a:t>1 breadboard</a:t>
            </a:r>
          </a:p>
          <a:p>
            <a:pPr marL="457200" indent="-457200"/>
            <a:r>
              <a:rPr lang="en" dirty="0" smtClean="0"/>
              <a:t>8 LEDs</a:t>
            </a:r>
          </a:p>
          <a:p>
            <a:pPr marL="457200" indent="-457200"/>
            <a:r>
              <a:rPr lang="en" dirty="0" smtClean="0"/>
              <a:t>8 resistors</a:t>
            </a:r>
          </a:p>
          <a:p>
            <a:pPr marL="457200" indent="-457200"/>
            <a:r>
              <a:rPr lang="en" dirty="0" smtClean="0"/>
              <a:t>9 jumper wires</a:t>
            </a:r>
            <a:endParaRPr lang="en" dirty="0"/>
          </a:p>
        </p:txBody>
      </p:sp>
    </p:spTree>
    <p:extLst>
      <p:ext uri="{BB962C8B-B14F-4D97-AF65-F5344CB8AC3E}">
        <p14:creationId xmlns:p14="http://schemas.microsoft.com/office/powerpoint/2010/main" val="28467160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LED</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Light-emiting diode</a:t>
            </a:r>
          </a:p>
          <a:p>
            <a:pPr algn="r">
              <a:spcBef>
                <a:spcPts val="0"/>
              </a:spcBef>
              <a:buNone/>
            </a:pPr>
            <a:endParaRPr lang="en" dirty="0"/>
          </a:p>
          <a:p>
            <a:pPr algn="r">
              <a:spcBef>
                <a:spcPts val="0"/>
              </a:spcBef>
              <a:buNone/>
            </a:pPr>
            <a:r>
              <a:rPr lang="en" dirty="0" smtClean="0"/>
              <a:t>Like a small light bulb</a:t>
            </a:r>
            <a:endParaRPr lang="en" dirty="0"/>
          </a:p>
        </p:txBody>
      </p:sp>
      <p:pic>
        <p:nvPicPr>
          <p:cNvPr id="12"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801" y="2338551"/>
            <a:ext cx="3810000" cy="3048000"/>
          </a:xfrm>
          <a:prstGeom prst="rect">
            <a:avLst/>
          </a:prstGeom>
        </p:spPr>
      </p:pic>
    </p:spTree>
    <p:extLst>
      <p:ext uri="{BB962C8B-B14F-4D97-AF65-F5344CB8AC3E}">
        <p14:creationId xmlns:p14="http://schemas.microsoft.com/office/powerpoint/2010/main" val="33879266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LEDs</a:t>
            </a:r>
          </a:p>
          <a:p>
            <a:pPr>
              <a:buNone/>
            </a:pPr>
            <a:endParaRPr lang="en" dirty="0"/>
          </a:p>
          <a:p>
            <a:pPr>
              <a:buNone/>
            </a:pPr>
            <a:r>
              <a:rPr lang="en" dirty="0" smtClean="0"/>
              <a:t>Diode – ensures electricity only goes </a:t>
            </a:r>
            <a:r>
              <a:rPr lang="en" smtClean="0"/>
              <a:t>one direction</a:t>
            </a:r>
          </a:p>
          <a:p>
            <a:pPr>
              <a:buNone/>
            </a:pPr>
            <a:r>
              <a:rPr lang="en" smtClean="0"/>
              <a:t>(Wired wrong, it doesn’t work)</a:t>
            </a:r>
          </a:p>
          <a:p>
            <a:pPr>
              <a:buNone/>
            </a:pPr>
            <a:endParaRPr lang="en" dirty="0"/>
          </a:p>
          <a:p>
            <a:pPr>
              <a:buNone/>
            </a:pPr>
            <a:r>
              <a:rPr lang="en" dirty="0" smtClean="0"/>
              <a:t>Anode – longer wire (+)</a:t>
            </a:r>
          </a:p>
          <a:p>
            <a:pPr>
              <a:buNone/>
            </a:pPr>
            <a:r>
              <a:rPr lang="en" dirty="0" smtClean="0"/>
              <a:t>Cathode – shorter wire (-)</a:t>
            </a:r>
          </a:p>
          <a:p>
            <a:pPr>
              <a:buNone/>
            </a:pPr>
            <a:endParaRPr lang="en" dirty="0" smtClean="0"/>
          </a:p>
          <a:p>
            <a:pPr>
              <a:buNone/>
            </a:pPr>
            <a:r>
              <a:rPr lang="en" dirty="0" smtClean="0"/>
              <a:t>ALWAYS use a resistor</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2" name="Text Placeholder 1"/>
          <p:cNvSpPr>
            <a:spLocks noGrp="1"/>
          </p:cNvSpPr>
          <p:nvPr>
            <p:ph type="body" idx="2"/>
          </p:nvPr>
        </p:nvSpPr>
        <p:spPr/>
        <p:txBody>
          <a:bodyPr/>
          <a:lstStyle/>
          <a:p>
            <a:endParaRPr lang="en-US"/>
          </a:p>
        </p:txBody>
      </p:sp>
      <p:pic>
        <p:nvPicPr>
          <p:cNvPr id="6"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443" y="1999592"/>
            <a:ext cx="3810000" cy="3048000"/>
          </a:xfrm>
          <a:prstGeom prst="rect">
            <a:avLst/>
          </a:prstGeom>
        </p:spPr>
      </p:pic>
    </p:spTree>
    <p:extLst>
      <p:ext uri="{BB962C8B-B14F-4D97-AF65-F5344CB8AC3E}">
        <p14:creationId xmlns:p14="http://schemas.microsoft.com/office/powerpoint/2010/main" val="5944599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Resistor</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Slows down (or resists) the flow of electricity</a:t>
            </a:r>
            <a:endParaRPr lang="en"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083" y="2234155"/>
            <a:ext cx="3389585" cy="3389585"/>
          </a:xfrm>
          <a:prstGeom prst="rect">
            <a:avLst/>
          </a:prstGeom>
        </p:spPr>
      </p:pic>
    </p:spTree>
    <p:extLst>
      <p:ext uri="{BB962C8B-B14F-4D97-AF65-F5344CB8AC3E}">
        <p14:creationId xmlns:p14="http://schemas.microsoft.com/office/powerpoint/2010/main" val="15333083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Resistors</a:t>
            </a:r>
          </a:p>
          <a:p>
            <a:pPr>
              <a:buNone/>
            </a:pPr>
            <a:endParaRPr lang="en" dirty="0" smtClean="0"/>
          </a:p>
          <a:p>
            <a:pPr>
              <a:buNone/>
            </a:pPr>
            <a:r>
              <a:rPr lang="en" dirty="0" smtClean="0"/>
              <a:t>Can wire either direction</a:t>
            </a:r>
          </a:p>
          <a:p>
            <a:pPr>
              <a:buNone/>
            </a:pPr>
            <a:endParaRPr lang="en" dirty="0"/>
          </a:p>
          <a:p>
            <a:pPr>
              <a:buNone/>
            </a:pPr>
            <a:r>
              <a:rPr lang="en" dirty="0" smtClean="0"/>
              <a:t>Band colors tell resistance value (in Ohms)</a:t>
            </a:r>
          </a:p>
          <a:p>
            <a:pPr>
              <a:buNone/>
            </a:pPr>
            <a:endParaRPr lang="en" dirty="0"/>
          </a:p>
          <a:p>
            <a:pPr>
              <a:buNone/>
            </a:pPr>
            <a:r>
              <a:rPr lang="en" dirty="0" smtClean="0"/>
              <a:t>Without these, LEDs glow bright white, then element explodes</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2" name="Text Placeholder 1"/>
          <p:cNvSpPr>
            <a:spLocks noGrp="1"/>
          </p:cNvSpPr>
          <p:nvPr>
            <p:ph type="body" idx="2"/>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083" y="2234155"/>
            <a:ext cx="3389585" cy="3389585"/>
          </a:xfrm>
          <a:prstGeom prst="rect">
            <a:avLst/>
          </a:prstGeom>
        </p:spPr>
      </p:pic>
    </p:spTree>
    <p:extLst>
      <p:ext uri="{BB962C8B-B14F-4D97-AF65-F5344CB8AC3E}">
        <p14:creationId xmlns:p14="http://schemas.microsoft.com/office/powerpoint/2010/main" val="24287954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Wiring</a:t>
            </a:r>
          </a:p>
          <a:p>
            <a:pPr>
              <a:buNone/>
            </a:pPr>
            <a:endParaRPr lang="en" dirty="0" smtClean="0"/>
          </a:p>
          <a:p>
            <a:pPr marL="514350" indent="-514350">
              <a:buAutoNum type="arabicParenR"/>
            </a:pPr>
            <a:r>
              <a:rPr lang="en" dirty="0" smtClean="0"/>
              <a:t>Wire Pi’s ground to ground rail (black wire)</a:t>
            </a:r>
          </a:p>
          <a:p>
            <a:pPr marL="514350" indent="-514350">
              <a:buAutoNum type="arabicParenR"/>
            </a:pPr>
            <a:endParaRPr lang="en" dirty="0"/>
          </a:p>
          <a:p>
            <a:pPr marL="514350" indent="-514350">
              <a:buAutoNum type="arabicParenR"/>
            </a:pPr>
            <a:r>
              <a:rPr lang="en" dirty="0" smtClean="0"/>
              <a:t>Plug in LEDs across gap</a:t>
            </a:r>
          </a:p>
          <a:p>
            <a:pPr>
              <a:buNone/>
            </a:pP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2" name="Text Placeholder 1"/>
          <p:cNvSpPr>
            <a:spLocks noGrp="1"/>
          </p:cNvSpPr>
          <p:nvPr>
            <p:ph type="body" idx="2"/>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828" y="953814"/>
            <a:ext cx="5465731" cy="5562704"/>
          </a:xfrm>
          <a:prstGeom prst="rect">
            <a:avLst/>
          </a:prstGeom>
        </p:spPr>
      </p:pic>
    </p:spTree>
    <p:extLst>
      <p:ext uri="{BB962C8B-B14F-4D97-AF65-F5344CB8AC3E}">
        <p14:creationId xmlns:p14="http://schemas.microsoft.com/office/powerpoint/2010/main" val="14248079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Wiring</a:t>
            </a:r>
          </a:p>
          <a:p>
            <a:pPr>
              <a:buNone/>
            </a:pPr>
            <a:endParaRPr lang="en" dirty="0" smtClean="0"/>
          </a:p>
          <a:p>
            <a:pPr marL="514350" indent="-514350">
              <a:buFont typeface="+mj-lt"/>
              <a:buAutoNum type="arabicParenR" startAt="3"/>
            </a:pPr>
            <a:r>
              <a:rPr lang="en" dirty="0"/>
              <a:t>Connect resistors from LED cathodes (-) to ground</a:t>
            </a:r>
          </a:p>
          <a:p>
            <a:pPr marL="514350" indent="-514350">
              <a:buFont typeface="+mj-lt"/>
              <a:buAutoNum type="arabicParenR" startAt="3"/>
            </a:pPr>
            <a:endParaRPr lang="en" dirty="0" smtClean="0"/>
          </a:p>
          <a:p>
            <a:pPr marL="514350" indent="-514350">
              <a:buFont typeface="+mj-lt"/>
              <a:buAutoNum type="arabicParenR" startAt="3"/>
            </a:pPr>
            <a:r>
              <a:rPr lang="en" dirty="0" smtClean="0"/>
              <a:t>Connect anodes (+) to Pi GPIO pins</a:t>
            </a:r>
          </a:p>
          <a:p>
            <a:pPr marL="514350" indent="-514350">
              <a:buFont typeface="+mj-lt"/>
              <a:buAutoNum type="arabicParenR" startAt="3"/>
            </a:pPr>
            <a:endParaRPr lang="en" dirty="0"/>
          </a:p>
          <a:p>
            <a:pPr>
              <a:buNone/>
            </a:pPr>
            <a:r>
              <a:rPr lang="en" dirty="0" smtClean="0"/>
              <a:t>GPIO pins </a:t>
            </a:r>
            <a:r>
              <a:rPr lang="en" i="1" dirty="0" smtClean="0"/>
              <a:t>become</a:t>
            </a:r>
            <a:r>
              <a:rPr lang="en" dirty="0" smtClean="0"/>
              <a:t> power sources</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2" name="Text Placeholder 1"/>
          <p:cNvSpPr>
            <a:spLocks noGrp="1"/>
          </p:cNvSpPr>
          <p:nvPr>
            <p:ph type="body" idx="2"/>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612" y="953814"/>
            <a:ext cx="5465731" cy="5562704"/>
          </a:xfrm>
          <a:prstGeom prst="rect">
            <a:avLst/>
          </a:prstGeom>
        </p:spPr>
      </p:pic>
    </p:spTree>
    <p:extLst>
      <p:ext uri="{BB962C8B-B14F-4D97-AF65-F5344CB8AC3E}">
        <p14:creationId xmlns:p14="http://schemas.microsoft.com/office/powerpoint/2010/main" val="35032049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pic>
        <p:nvPicPr>
          <p:cNvPr id="8" name="Content Placeholder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7419" y="1254029"/>
            <a:ext cx="5206819" cy="5298421"/>
          </a:xfrm>
          <a:prstGeom prst="rect">
            <a:avLst/>
          </a:prstGeom>
          <a:noFill/>
          <a:ln>
            <a:noFill/>
          </a:ln>
        </p:spPr>
      </p:pic>
      <p:cxnSp>
        <p:nvCxnSpPr>
          <p:cNvPr id="9" name="Straight Arrow Connector 8"/>
          <p:cNvCxnSpPr/>
          <p:nvPr/>
        </p:nvCxnSpPr>
        <p:spPr>
          <a:xfrm>
            <a:off x="7636805" y="2992821"/>
            <a:ext cx="762000" cy="1143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910074" y="2218735"/>
            <a:ext cx="2895600" cy="1200329"/>
          </a:xfrm>
          <a:prstGeom prst="rect">
            <a:avLst/>
          </a:prstGeom>
          <a:noFill/>
        </p:spPr>
        <p:txBody>
          <a:bodyPr wrap="square" rtlCol="0">
            <a:spAutoFit/>
          </a:bodyPr>
          <a:lstStyle/>
          <a:p>
            <a:r>
              <a:rPr lang="en-US" sz="2400" dirty="0" smtClean="0"/>
              <a:t>Programmatically turn on power to blue wires</a:t>
            </a:r>
            <a:endParaRPr lang="en-US" sz="2400" dirty="0"/>
          </a:p>
        </p:txBody>
      </p:sp>
      <p:cxnSp>
        <p:nvCxnSpPr>
          <p:cNvPr id="11" name="Straight Arrow Connector 10"/>
          <p:cNvCxnSpPr/>
          <p:nvPr/>
        </p:nvCxnSpPr>
        <p:spPr>
          <a:xfrm>
            <a:off x="9121117" y="5202621"/>
            <a:ext cx="1588" cy="762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084605" y="5431221"/>
            <a:ext cx="2741613" cy="830997"/>
          </a:xfrm>
          <a:prstGeom prst="rect">
            <a:avLst/>
          </a:prstGeom>
          <a:noFill/>
        </p:spPr>
        <p:txBody>
          <a:bodyPr wrap="square" rtlCol="0">
            <a:spAutoFit/>
          </a:bodyPr>
          <a:lstStyle/>
          <a:p>
            <a:r>
              <a:rPr lang="en-US" sz="2400" dirty="0" smtClean="0"/>
              <a:t>Through LED &amp; Resistor</a:t>
            </a:r>
            <a:endParaRPr lang="en-US" sz="2400" dirty="0"/>
          </a:p>
        </p:txBody>
      </p:sp>
      <p:cxnSp>
        <p:nvCxnSpPr>
          <p:cNvPr id="13" name="Straight Arrow Connector 12"/>
          <p:cNvCxnSpPr/>
          <p:nvPr/>
        </p:nvCxnSpPr>
        <p:spPr>
          <a:xfrm flipH="1">
            <a:off x="4512605" y="6421821"/>
            <a:ext cx="3884613" cy="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3201284" y="3903239"/>
            <a:ext cx="244272" cy="1143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66046" y="4625321"/>
            <a:ext cx="2657374" cy="461665"/>
          </a:xfrm>
          <a:prstGeom prst="rect">
            <a:avLst/>
          </a:prstGeom>
          <a:noFill/>
        </p:spPr>
        <p:txBody>
          <a:bodyPr wrap="square" rtlCol="0">
            <a:spAutoFit/>
          </a:bodyPr>
          <a:lstStyle/>
          <a:p>
            <a:r>
              <a:rPr lang="en-US" sz="2400" dirty="0" smtClean="0"/>
              <a:t>Return to </a:t>
            </a:r>
            <a:r>
              <a:rPr lang="en-US" sz="2400" dirty="0" smtClean="0"/>
              <a:t>Ground</a:t>
            </a:r>
            <a:endParaRPr lang="en-US" sz="2400" dirty="0"/>
          </a:p>
        </p:txBody>
      </p:sp>
      <p:sp>
        <p:nvSpPr>
          <p:cNvPr id="16" name="TextBox 15"/>
          <p:cNvSpPr txBox="1"/>
          <p:nvPr/>
        </p:nvSpPr>
        <p:spPr>
          <a:xfrm>
            <a:off x="340327" y="6009290"/>
            <a:ext cx="3407092" cy="461665"/>
          </a:xfrm>
          <a:prstGeom prst="rect">
            <a:avLst/>
          </a:prstGeom>
          <a:noFill/>
        </p:spPr>
        <p:txBody>
          <a:bodyPr wrap="square" rtlCol="0">
            <a:spAutoFit/>
          </a:bodyPr>
          <a:lstStyle/>
          <a:p>
            <a:r>
              <a:rPr lang="en-US" sz="2400" dirty="0" smtClean="0"/>
              <a:t>Through blue GND rail</a:t>
            </a:r>
            <a:endParaRPr lang="en-US" sz="2400" dirty="0"/>
          </a:p>
        </p:txBody>
      </p:sp>
    </p:spTree>
    <p:extLst>
      <p:ext uri="{BB962C8B-B14F-4D97-AF65-F5344CB8AC3E}">
        <p14:creationId xmlns:p14="http://schemas.microsoft.com/office/powerpoint/2010/main" val="20121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 fill="hold"/>
                                        <p:tgtEl>
                                          <p:spTgt spid="11"/>
                                        </p:tgtEl>
                                        <p:attrNameLst>
                                          <p:attrName>ppt_x</p:attrName>
                                        </p:attrNameLst>
                                      </p:cBhvr>
                                      <p:tavLst>
                                        <p:tav tm="0">
                                          <p:val>
                                            <p:strVal val="#ppt_x"/>
                                          </p:val>
                                        </p:tav>
                                        <p:tav tm="100000">
                                          <p:val>
                                            <p:strVal val="#ppt_x"/>
                                          </p:val>
                                        </p:tav>
                                      </p:tavLst>
                                    </p:anim>
                                    <p:anim calcmode="lin" valueType="num">
                                      <p:cBhvr additive="base">
                                        <p:cTn id="12" dur="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50" fill="hold"/>
                                        <p:tgtEl>
                                          <p:spTgt spid="13"/>
                                        </p:tgtEl>
                                        <p:attrNameLst>
                                          <p:attrName>ppt_x</p:attrName>
                                        </p:attrNameLst>
                                      </p:cBhvr>
                                      <p:tavLst>
                                        <p:tav tm="0">
                                          <p:val>
                                            <p:strVal val="#ppt_x"/>
                                          </p:val>
                                        </p:tav>
                                        <p:tav tm="100000">
                                          <p:val>
                                            <p:strVal val="#ppt_x"/>
                                          </p:val>
                                        </p:tav>
                                      </p:tavLst>
                                    </p:anim>
                                    <p:anim calcmode="lin" valueType="num">
                                      <p:cBhvr additive="base">
                                        <p:cTn id="16" dur="2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Import libraries</a:t>
            </a:r>
          </a:p>
          <a:p>
            <a:pPr marL="685800" indent="-685800" defTabSz="457200">
              <a:lnSpc>
                <a:spcPct val="120000"/>
              </a:lnSpc>
              <a:buClr>
                <a:schemeClr val="tx1">
                  <a:lumMod val="40000"/>
                  <a:lumOff val="60000"/>
                </a:schemeClr>
              </a:buClr>
              <a:buFont typeface="+mj-lt"/>
              <a:buAutoNum type="arabicPeriod"/>
            </a:pPr>
            <a:r>
              <a:rPr lang="en-US" sz="2600" dirty="0" smtClean="0">
                <a:latin typeface="Consolas" panose="020B0609020204030204" pitchFamily="49" charset="0"/>
                <a:cs typeface="Consolas" panose="020B0609020204030204" pitchFamily="49" charset="0"/>
              </a:rPr>
              <a:t>import </a:t>
            </a:r>
            <a:r>
              <a:rPr lang="en-US" sz="2600" dirty="0" err="1">
                <a:latin typeface="Consolas" panose="020B0609020204030204" pitchFamily="49" charset="0"/>
                <a:cs typeface="Consolas" panose="020B0609020204030204" pitchFamily="49" charset="0"/>
              </a:rPr>
              <a:t>RPi.GPIO</a:t>
            </a:r>
            <a:r>
              <a:rPr lang="en-US" sz="2600" dirty="0">
                <a:latin typeface="Consolas" panose="020B0609020204030204" pitchFamily="49" charset="0"/>
                <a:cs typeface="Consolas" panose="020B0609020204030204" pitchFamily="49" charset="0"/>
              </a:rPr>
              <a:t> as GPIO</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import time</a:t>
            </a:r>
          </a:p>
          <a:p>
            <a:pPr marL="685800" indent="-685800" defTabSz="457200">
              <a:lnSpc>
                <a:spcPct val="120000"/>
              </a:lnSpc>
              <a:buClr>
                <a:schemeClr val="tx1">
                  <a:lumMod val="40000"/>
                  <a:lumOff val="60000"/>
                </a:schemeClr>
              </a:buClr>
              <a:buFont typeface="+mj-lt"/>
              <a:buAutoNum type="arabicPeriod"/>
            </a:pPr>
            <a:r>
              <a:rPr lang="en-US" sz="2600" dirty="0" smtClean="0">
                <a:latin typeface="Consolas" panose="020B0609020204030204" pitchFamily="49" charset="0"/>
                <a:cs typeface="Consolas" panose="020B0609020204030204" pitchFamily="49" charset="0"/>
              </a:rPr>
              <a:t> </a:t>
            </a:r>
            <a:endParaRPr lang="en-US" sz="2600" dirty="0">
              <a:latin typeface="Consolas" panose="020B0609020204030204" pitchFamily="49" charset="0"/>
              <a:cs typeface="Consolas" panose="020B0609020204030204" pitchFamily="49" charset="0"/>
            </a:endParaRP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Create array of GPIO pins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pins = [3, 5, 7, 29, 31, 26, 24, 21]</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Speed lights will blink (secs)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speed = .</a:t>
            </a:r>
            <a:r>
              <a:rPr lang="en-US" sz="2600" dirty="0" smtClean="0">
                <a:latin typeface="Consolas" panose="020B0609020204030204" pitchFamily="49" charset="0"/>
                <a:cs typeface="Consolas" panose="020B0609020204030204" pitchFamily="49" charset="0"/>
              </a:rPr>
              <a:t>2    # </a:t>
            </a:r>
            <a:r>
              <a:rPr lang="en-US" sz="2600" dirty="0" err="1" smtClean="0">
                <a:latin typeface="Consolas" panose="020B0609020204030204" pitchFamily="49" charset="0"/>
                <a:cs typeface="Consolas" panose="020B0609020204030204" pitchFamily="49" charset="0"/>
              </a:rPr>
              <a:t>Cylon</a:t>
            </a:r>
            <a:r>
              <a:rPr lang="en-US" sz="2600" dirty="0" smtClean="0">
                <a:latin typeface="Consolas" panose="020B0609020204030204" pitchFamily="49" charset="0"/>
                <a:cs typeface="Consolas" panose="020B0609020204030204" pitchFamily="49" charset="0"/>
              </a:rPr>
              <a:t>-approved speed</a:t>
            </a:r>
            <a:endParaRPr lang="en-US" sz="2600" dirty="0">
              <a:latin typeface="Consolas" panose="020B0609020204030204" pitchFamily="49" charset="0"/>
              <a:cs typeface="Consolas" panose="020B0609020204030204" pitchFamily="49" charset="0"/>
            </a:endParaRP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a:t>
            </a:r>
          </a:p>
          <a:p>
            <a:pPr marL="685800" indent="-685800">
              <a:buNone/>
            </a:pPr>
            <a:endParaRPr lang="en" sz="2600" dirty="0"/>
          </a:p>
        </p:txBody>
      </p:sp>
    </p:spTree>
    <p:extLst>
      <p:ext uri="{BB962C8B-B14F-4D97-AF65-F5344CB8AC3E}">
        <p14:creationId xmlns:p14="http://schemas.microsoft.com/office/powerpoint/2010/main" val="31277900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Set GPIO pins to board (physical pins) mode</a:t>
            </a:r>
          </a:p>
          <a:p>
            <a:pPr marL="741363" indent="-741363" defTabSz="457200">
              <a:buClr>
                <a:schemeClr val="tx1">
                  <a:lumMod val="40000"/>
                  <a:lumOff val="60000"/>
                </a:schemeClr>
              </a:buClr>
              <a:buFont typeface="+mj-lt"/>
              <a:buAutoNum type="arabicPeriod" startAt="10"/>
            </a:pPr>
            <a:r>
              <a:rPr lang="en-US" sz="2800" dirty="0" err="1">
                <a:latin typeface="Consolas" panose="020B0609020204030204" pitchFamily="49" charset="0"/>
                <a:cs typeface="Consolas" panose="020B0609020204030204" pitchFamily="49" charset="0"/>
              </a:rPr>
              <a:t>GPIO.setmode</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Set up all pins as output pins</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for </a:t>
            </a:r>
            <a:r>
              <a:rPr lang="en-US" sz="2800" dirty="0" smtClean="0">
                <a:latin typeface="Consolas" panose="020B0609020204030204" pitchFamily="49" charset="0"/>
                <a:cs typeface="Consolas" panose="020B0609020204030204" pitchFamily="49" charset="0"/>
              </a:rPr>
              <a:t>pin </a:t>
            </a:r>
            <a:r>
              <a:rPr lang="en-US" sz="2800" dirty="0">
                <a:latin typeface="Consolas" panose="020B0609020204030204" pitchFamily="49" charset="0"/>
                <a:cs typeface="Consolas" panose="020B0609020204030204" pitchFamily="49" charset="0"/>
              </a:rPr>
              <a:t>in pins:</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GPIO.setup</a:t>
            </a:r>
            <a:r>
              <a:rPr lang="en-US" sz="2800" dirty="0" smtClean="0">
                <a:latin typeface="Consolas" panose="020B0609020204030204" pitchFamily="49" charset="0"/>
                <a:cs typeface="Consolas" panose="020B0609020204030204" pitchFamily="49" charset="0"/>
              </a:rPr>
              <a:t>(pin, </a:t>
            </a:r>
            <a:r>
              <a:rPr lang="en-US" sz="2800" dirty="0">
                <a:latin typeface="Consolas" panose="020B0609020204030204" pitchFamily="49" charset="0"/>
                <a:cs typeface="Consolas" panose="020B0609020204030204" pitchFamily="49" charset="0"/>
              </a:rPr>
              <a:t>GPIO.OUT)</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982577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A Few Questions To Start…</a:t>
            </a:r>
            <a:endParaRPr lang="en" dirty="0"/>
          </a:p>
        </p:txBody>
      </p:sp>
      <p:sp>
        <p:nvSpPr>
          <p:cNvPr id="98" name="Shape 98"/>
          <p:cNvSpPr txBox="1">
            <a:spLocks noGrp="1"/>
          </p:cNvSpPr>
          <p:nvPr>
            <p:ph type="body" idx="1"/>
          </p:nvPr>
        </p:nvSpPr>
        <p:spPr>
          <a:xfrm>
            <a:off x="2310150" y="1682267"/>
            <a:ext cx="7764016" cy="4764900"/>
          </a:xfrm>
          <a:prstGeom prst="rect">
            <a:avLst/>
          </a:prstGeom>
        </p:spPr>
        <p:txBody>
          <a:bodyPr wrap="square" lIns="91425" tIns="91425" rIns="91425" bIns="91425" anchor="t" anchorCtr="0">
            <a:noAutofit/>
          </a:bodyPr>
          <a:lstStyle/>
          <a:p>
            <a:pPr>
              <a:buNone/>
            </a:pPr>
            <a:r>
              <a:rPr lang="en-US" sz="3200" dirty="0" smtClean="0"/>
              <a:t>If you:</a:t>
            </a:r>
          </a:p>
          <a:p>
            <a:pPr marL="457200" indent="-457200"/>
            <a:r>
              <a:rPr lang="en-US" sz="3200" dirty="0" smtClean="0"/>
              <a:t>understand circuitry basics,</a:t>
            </a:r>
          </a:p>
          <a:p>
            <a:pPr marL="457200" indent="-457200"/>
            <a:r>
              <a:rPr lang="en-US" sz="3200" dirty="0" smtClean="0"/>
              <a:t>are familiar with breadboards and wiring,</a:t>
            </a:r>
          </a:p>
          <a:p>
            <a:pPr marL="457200" indent="-457200"/>
            <a:r>
              <a:rPr lang="en-US" sz="3200" dirty="0" smtClean="0"/>
              <a:t>and know how to program GPIO pins on the Pi</a:t>
            </a:r>
          </a:p>
          <a:p>
            <a:pPr marL="457200" indent="-457200"/>
            <a:endParaRPr lang="en-US" sz="3200" dirty="0"/>
          </a:p>
          <a:p>
            <a:pPr>
              <a:buNone/>
            </a:pPr>
            <a:r>
              <a:rPr lang="en-US" sz="3200" dirty="0" smtClean="0"/>
              <a:t>This talk </a:t>
            </a:r>
            <a:r>
              <a:rPr lang="en-US" sz="3200" i="1" dirty="0" smtClean="0"/>
              <a:t>may</a:t>
            </a:r>
            <a:r>
              <a:rPr lang="en-US" sz="3200" dirty="0" smtClean="0"/>
              <a:t> not be for you.</a:t>
            </a:r>
          </a:p>
          <a:p>
            <a:pPr>
              <a:buNone/>
            </a:pPr>
            <a:endParaRPr lang="en-US" sz="3200" dirty="0"/>
          </a:p>
          <a:p>
            <a:pPr>
              <a:buNone/>
            </a:pPr>
            <a:r>
              <a:rPr lang="en-US" sz="3200" dirty="0" smtClean="0"/>
              <a:t>(I won’t be offended if you leave)</a:t>
            </a:r>
            <a:endParaRPr lang="en-US" sz="3200" dirty="0" smtClean="0"/>
          </a:p>
        </p:txBody>
      </p:sp>
    </p:spTree>
    <p:extLst>
      <p:ext uri="{BB962C8B-B14F-4D97-AF65-F5344CB8AC3E}">
        <p14:creationId xmlns:p14="http://schemas.microsoft.com/office/powerpoint/2010/main" val="2430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5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5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5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animEffect transition="in" filter="fade">
                                      <p:cBhvr>
                                        <p:cTn id="27" dur="500"/>
                                        <p:tgtEl>
                                          <p:spTgt spid="9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xEl>
                                              <p:pRg st="7" end="7"/>
                                            </p:txEl>
                                          </p:spTgt>
                                        </p:tgtEl>
                                        <p:attrNameLst>
                                          <p:attrName>style.visibility</p:attrName>
                                        </p:attrNameLst>
                                      </p:cBhvr>
                                      <p:to>
                                        <p:strVal val="visible"/>
                                      </p:to>
                                    </p:set>
                                    <p:animEffect transition="in" filter="fade">
                                      <p:cBhvr>
                                        <p:cTn id="32" dur="500"/>
                                        <p:tgtEl>
                                          <p:spTgt spid="9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while True:</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a:t>
            </a:r>
            <a:r>
              <a:rPr lang="en-US" sz="2800" dirty="0" err="1">
                <a:latin typeface="Consolas" panose="020B0609020204030204" pitchFamily="49" charset="0"/>
                <a:cs typeface="Consolas" panose="020B0609020204030204" pitchFamily="49" charset="0"/>
              </a:rPr>
              <a:t>len</a:t>
            </a:r>
            <a:r>
              <a:rPr lang="en-US" sz="2800" dirty="0">
                <a:latin typeface="Consolas" panose="020B0609020204030204" pitchFamily="49" charset="0"/>
                <a:cs typeface="Consolas" panose="020B0609020204030204" pitchFamily="49" charset="0"/>
              </a:rPr>
              <a:t>(pins)):</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(pins[</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time.sleep</a:t>
            </a:r>
            <a:r>
              <a:rPr lang="en-US" sz="2800" dirty="0" smtClean="0">
                <a:latin typeface="Consolas" panose="020B0609020204030204" pitchFamily="49" charset="0"/>
                <a:cs typeface="Consolas" panose="020B0609020204030204" pitchFamily="49" charset="0"/>
              </a:rPr>
              <a:t>(speed</a:t>
            </a:r>
            <a:r>
              <a:rPr lang="en-US" sz="2800" dirty="0">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(pins[</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a:t>
            </a:r>
            <a:r>
              <a:rPr lang="en-US" sz="2800" dirty="0" smtClean="0">
                <a:latin typeface="Consolas" panose="020B0609020204030204" pitchFamily="49" charset="0"/>
                <a:cs typeface="Consolas" panose="020B0609020204030204" pitchFamily="49" charset="0"/>
              </a:rPr>
              <a:t>range(</a:t>
            </a:r>
            <a:r>
              <a:rPr lang="en-US" sz="2800" dirty="0" err="1" smtClean="0">
                <a:latin typeface="Consolas" panose="020B0609020204030204" pitchFamily="49" charset="0"/>
                <a:cs typeface="Consolas" panose="020B0609020204030204" pitchFamily="49" charset="0"/>
              </a:rPr>
              <a:t>len</a:t>
            </a:r>
            <a:r>
              <a:rPr lang="en-US" sz="2800" dirty="0" smtClean="0">
                <a:latin typeface="Consolas" panose="020B0609020204030204" pitchFamily="49" charset="0"/>
                <a:cs typeface="Consolas" panose="020B0609020204030204" pitchFamily="49" charset="0"/>
              </a:rPr>
              <a:t>(pins)-1, -1, </a:t>
            </a:r>
            <a:r>
              <a:rPr lang="en-US" sz="2800" dirty="0">
                <a:latin typeface="Consolas" panose="020B0609020204030204" pitchFamily="49" charset="0"/>
                <a:cs typeface="Consolas" panose="020B0609020204030204" pitchFamily="49" charset="0"/>
              </a:rPr>
              <a:t>-1):</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(pins[</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time.sleep</a:t>
            </a:r>
            <a:r>
              <a:rPr lang="en-US" sz="2800" dirty="0" smtClean="0">
                <a:latin typeface="Consolas" panose="020B0609020204030204" pitchFamily="49" charset="0"/>
                <a:cs typeface="Consolas" panose="020B0609020204030204" pitchFamily="49" charset="0"/>
              </a:rPr>
              <a:t>(speed</a:t>
            </a:r>
            <a:r>
              <a:rPr lang="en-US" sz="2800" dirty="0">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(pins[</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819245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while True:</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smtClean="0">
                <a:solidFill>
                  <a:schemeClr val="bg1">
                    <a:lumMod val="65000"/>
                  </a:schemeClr>
                </a:solidFill>
                <a:latin typeface="Consolas" panose="020B0609020204030204" pitchFamily="49" charset="0"/>
                <a:cs typeface="Consolas" panose="020B0609020204030204" pitchFamily="49" charset="0"/>
              </a:rPr>
              <a:t>  for </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in range(</a:t>
            </a:r>
            <a:r>
              <a:rPr lang="en-US" sz="2800" dirty="0" err="1">
                <a:solidFill>
                  <a:schemeClr val="bg1">
                    <a:lumMod val="65000"/>
                  </a:schemeClr>
                </a:solidFill>
                <a:latin typeface="Consolas" panose="020B0609020204030204" pitchFamily="49" charset="0"/>
                <a:cs typeface="Consolas" panose="020B0609020204030204" pitchFamily="49" charset="0"/>
              </a:rPr>
              <a:t>len</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smtClean="0">
                <a:solidFill>
                  <a:schemeClr val="bg1">
                    <a:lumMod val="65000"/>
                  </a:schemeClr>
                </a:solidFill>
                <a:latin typeface="Consolas" panose="020B0609020204030204" pitchFamily="49" charset="0"/>
                <a:cs typeface="Consolas" panose="020B0609020204030204" pitchFamily="49" charset="0"/>
              </a:rPr>
              <a:t>)</a:t>
            </a:r>
            <a:r>
              <a:rPr lang="en-US" sz="2800" dirty="0" smtClean="0">
                <a:solidFill>
                  <a:schemeClr val="tx1"/>
                </a:solidFill>
                <a:latin typeface="Consolas" panose="020B0609020204030204" pitchFamily="49" charset="0"/>
                <a:cs typeface="Consolas" panose="020B0609020204030204" pitchFamily="49" charset="0"/>
              </a:rPr>
              <a:t>-1</a:t>
            </a:r>
            <a:r>
              <a:rPr lang="en-US" sz="2800" dirty="0" smtClean="0">
                <a:solidFill>
                  <a:schemeClr val="bg1">
                    <a:lumMod val="65000"/>
                  </a:schemeClr>
                </a:solidFill>
                <a:latin typeface="Consolas" panose="020B0609020204030204" pitchFamily="49" charset="0"/>
                <a:cs typeface="Consolas" panose="020B0609020204030204" pitchFamily="49" charset="0"/>
              </a:rPr>
              <a:t>):</a:t>
            </a:r>
            <a:endParaRPr lang="en-US" sz="2800" dirty="0">
              <a:solidFill>
                <a:schemeClr val="bg1">
                  <a:lumMod val="65000"/>
                </a:schemeClr>
              </a:solidFill>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GPIO.output</a:t>
            </a:r>
            <a:r>
              <a:rPr lang="en-US" sz="2800" dirty="0" smtClean="0">
                <a:solidFill>
                  <a:schemeClr val="bg1">
                    <a:lumMod val="65000"/>
                  </a:schemeClr>
                </a:solidFill>
                <a:latin typeface="Consolas" panose="020B0609020204030204" pitchFamily="49" charset="0"/>
                <a:cs typeface="Consolas" panose="020B0609020204030204" pitchFamily="49" charset="0"/>
              </a:rPr>
              <a:t>(pins[</a:t>
            </a:r>
            <a:r>
              <a:rPr lang="en-US" sz="2800" dirty="0" err="1" smtClean="0">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time.sleep</a:t>
            </a:r>
            <a:r>
              <a:rPr lang="en-US" sz="2800" dirty="0" smtClean="0">
                <a:solidFill>
                  <a:schemeClr val="bg1">
                    <a:lumMod val="65000"/>
                  </a:schemeClr>
                </a:solidFill>
                <a:latin typeface="Consolas" panose="020B0609020204030204" pitchFamily="49" charset="0"/>
                <a:cs typeface="Consolas" panose="020B0609020204030204" pitchFamily="49" charset="0"/>
              </a:rPr>
              <a:t>(speed</a:t>
            </a:r>
            <a:r>
              <a:rPr lang="en-US" sz="2800" dirty="0">
                <a:solidFill>
                  <a:schemeClr val="bg1">
                    <a:lumMod val="65000"/>
                  </a:schemeClr>
                </a:solidFill>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GPIO.output</a:t>
            </a:r>
            <a:r>
              <a:rPr lang="en-US" sz="2800" dirty="0" smtClean="0">
                <a:solidFill>
                  <a:schemeClr val="bg1">
                    <a:lumMod val="65000"/>
                  </a:schemeClr>
                </a:solidFill>
                <a:latin typeface="Consolas" panose="020B0609020204030204" pitchFamily="49" charset="0"/>
                <a:cs typeface="Consolas" panose="020B0609020204030204" pitchFamily="49" charset="0"/>
              </a:rPr>
              <a:t>(pins[</a:t>
            </a:r>
            <a:r>
              <a:rPr lang="en-US" sz="2800" dirty="0" err="1" smtClean="0">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solidFill>
                <a:schemeClr val="bg1">
                  <a:lumMod val="65000"/>
                </a:schemeClr>
              </a:solidFill>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for </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in range(</a:t>
            </a:r>
            <a:r>
              <a:rPr lang="en-US" sz="2800" dirty="0" err="1">
                <a:solidFill>
                  <a:schemeClr val="bg1">
                    <a:lumMod val="65000"/>
                  </a:schemeClr>
                </a:solidFill>
                <a:latin typeface="Consolas" panose="020B0609020204030204" pitchFamily="49" charset="0"/>
                <a:cs typeface="Consolas" panose="020B0609020204030204" pitchFamily="49" charset="0"/>
              </a:rPr>
              <a:t>len</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smtClean="0">
                <a:solidFill>
                  <a:schemeClr val="bg1">
                    <a:lumMod val="65000"/>
                  </a:schemeClr>
                </a:solidFill>
                <a:latin typeface="Consolas" panose="020B0609020204030204" pitchFamily="49" charset="0"/>
                <a:cs typeface="Consolas" panose="020B0609020204030204" pitchFamily="49" charset="0"/>
              </a:rPr>
              <a:t>)-1, </a:t>
            </a:r>
            <a:r>
              <a:rPr lang="en-US" sz="2800" dirty="0" smtClean="0">
                <a:solidFill>
                  <a:schemeClr val="tx1"/>
                </a:solidFill>
                <a:latin typeface="Consolas" panose="020B0609020204030204" pitchFamily="49" charset="0"/>
                <a:cs typeface="Consolas" panose="020B0609020204030204" pitchFamily="49" charset="0"/>
              </a:rPr>
              <a:t>0</a:t>
            </a: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a:solidFill>
                  <a:schemeClr val="bg1">
                    <a:lumMod val="65000"/>
                  </a:schemeClr>
                </a:solidFill>
                <a:latin typeface="Consolas" panose="020B0609020204030204" pitchFamily="49" charset="0"/>
                <a:cs typeface="Consolas" panose="020B0609020204030204" pitchFamily="49" charset="0"/>
              </a:rPr>
              <a:t>-1):</a:t>
            </a: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GPIO.output</a:t>
            </a:r>
            <a:r>
              <a:rPr lang="en-US" sz="2800" dirty="0" smtClean="0">
                <a:solidFill>
                  <a:schemeClr val="bg1">
                    <a:lumMod val="65000"/>
                  </a:schemeClr>
                </a:solidFill>
                <a:latin typeface="Consolas" panose="020B0609020204030204" pitchFamily="49" charset="0"/>
                <a:cs typeface="Consolas" panose="020B0609020204030204" pitchFamily="49" charset="0"/>
              </a:rPr>
              <a:t>(pins[</a:t>
            </a:r>
            <a:r>
              <a:rPr lang="en-US" sz="2800" dirty="0" err="1" smtClean="0">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time.sleep</a:t>
            </a:r>
            <a:r>
              <a:rPr lang="en-US" sz="2800" dirty="0" smtClean="0">
                <a:solidFill>
                  <a:schemeClr val="bg1">
                    <a:lumMod val="65000"/>
                  </a:schemeClr>
                </a:solidFill>
                <a:latin typeface="Consolas" panose="020B0609020204030204" pitchFamily="49" charset="0"/>
                <a:cs typeface="Consolas" panose="020B0609020204030204" pitchFamily="49" charset="0"/>
              </a:rPr>
              <a:t>(speed</a:t>
            </a:r>
            <a:r>
              <a:rPr lang="en-US" sz="2800" dirty="0">
                <a:solidFill>
                  <a:schemeClr val="bg1">
                    <a:lumMod val="65000"/>
                  </a:schemeClr>
                </a:solidFill>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GPIO.output</a:t>
            </a:r>
            <a:r>
              <a:rPr lang="en-US" sz="2800" dirty="0" smtClean="0">
                <a:solidFill>
                  <a:schemeClr val="bg1">
                    <a:lumMod val="65000"/>
                  </a:schemeClr>
                </a:solidFill>
                <a:latin typeface="Consolas" panose="020B0609020204030204" pitchFamily="49" charset="0"/>
                <a:cs typeface="Consolas" panose="020B0609020204030204" pitchFamily="49" charset="0"/>
              </a:rPr>
              <a:t>(pins[</a:t>
            </a:r>
            <a:r>
              <a:rPr lang="en-US" sz="2800" dirty="0" err="1" smtClean="0">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877160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4" name="Project 1-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82267"/>
            <a:ext cx="8128000" cy="4572000"/>
          </a:xfrm>
          <a:prstGeom prst="rect">
            <a:avLst/>
          </a:prstGeom>
          <a:noFill/>
          <a:ln>
            <a:noFill/>
          </a:ln>
        </p:spPr>
      </p:pic>
    </p:spTree>
    <p:extLst>
      <p:ext uri="{BB962C8B-B14F-4D97-AF65-F5344CB8AC3E}">
        <p14:creationId xmlns:p14="http://schemas.microsoft.com/office/powerpoint/2010/main" val="319806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smtClean="0">
                <a:solidFill>
                  <a:srgbClr val="CFD8DC"/>
                </a:solidFill>
              </a:rPr>
              <a:t>5.</a:t>
            </a:r>
            <a:endParaRPr lang="en" sz="6000" dirty="0">
              <a:solidFill>
                <a:srgbClr val="CFD8DC"/>
              </a:solidFill>
            </a:endParaRPr>
          </a:p>
          <a:p>
            <a:r>
              <a:rPr lang="en" dirty="0" smtClean="0"/>
              <a:t>Project 2 – Sensors</a:t>
            </a:r>
            <a:endParaRPr lang="en" dirty="0"/>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smtClean="0"/>
              <a:t>Teaching computers to see. </a:t>
            </a:r>
          </a:p>
          <a:p>
            <a:r>
              <a:rPr lang="en" dirty="0" smtClean="0"/>
              <a:t>Or something.</a:t>
            </a:r>
            <a:endParaRPr lang="en" dirty="0" smtClean="0"/>
          </a:p>
        </p:txBody>
      </p:sp>
    </p:spTree>
    <p:extLst>
      <p:ext uri="{BB962C8B-B14F-4D97-AF65-F5344CB8AC3E}">
        <p14:creationId xmlns:p14="http://schemas.microsoft.com/office/powerpoint/2010/main" val="19290446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Ultrasonic Distance Sensor</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Looks like robot, but measures distance with timed sound waves</a:t>
            </a:r>
            <a:endParaRPr lang="e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4301296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Ultrasonic Distance Sensor</a:t>
            </a:r>
          </a:p>
          <a:p>
            <a:pPr>
              <a:buNone/>
            </a:pPr>
            <a:endParaRPr lang="en" dirty="0"/>
          </a:p>
          <a:p>
            <a:pPr>
              <a:buNone/>
            </a:pPr>
            <a:r>
              <a:rPr lang="en" dirty="0" smtClean="0"/>
              <a:t>Sends ultrasonic (high-pitched 40KHz) sound wave</a:t>
            </a:r>
          </a:p>
          <a:p>
            <a:pPr>
              <a:buNone/>
            </a:pPr>
            <a:endParaRPr lang="en" dirty="0"/>
          </a:p>
          <a:p>
            <a:pPr>
              <a:buNone/>
            </a:pPr>
            <a:r>
              <a:rPr lang="en" dirty="0" smtClean="0"/>
              <a:t>Detects time it takes for sound to bounce back</a:t>
            </a:r>
          </a:p>
          <a:p>
            <a:pPr>
              <a:buNone/>
            </a:pPr>
            <a:endParaRPr lang="en" dirty="0"/>
          </a:p>
          <a:p>
            <a:pPr>
              <a:buNone/>
            </a:pPr>
            <a:r>
              <a:rPr lang="en" dirty="0" smtClean="0"/>
              <a:t>Time tells it the distance</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2" name="Text Placeholder 1"/>
          <p:cNvSpPr>
            <a:spLocks noGrp="1"/>
          </p:cNvSpPr>
          <p:nvPr>
            <p:ph type="body" idx="2"/>
          </p:nvPr>
        </p:nvSpPr>
        <p:spPr/>
        <p:txBody>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28940201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Ultrasonic Distance Sensor</a:t>
            </a:r>
          </a:p>
          <a:p>
            <a:pPr>
              <a:buNone/>
            </a:pPr>
            <a:endParaRPr lang="en" dirty="0"/>
          </a:p>
          <a:p>
            <a:pPr>
              <a:buNone/>
            </a:pPr>
            <a:r>
              <a:rPr lang="en" dirty="0" smtClean="0"/>
              <a:t>4 pins:</a:t>
            </a:r>
          </a:p>
          <a:p>
            <a:pPr marL="457200" indent="-457200"/>
            <a:r>
              <a:rPr lang="en" dirty="0" smtClean="0"/>
              <a:t>VCC  (power)</a:t>
            </a:r>
          </a:p>
          <a:p>
            <a:pPr marL="457200" indent="-457200"/>
            <a:r>
              <a:rPr lang="en" dirty="0" smtClean="0"/>
              <a:t>Trig  (trigger)</a:t>
            </a:r>
          </a:p>
          <a:p>
            <a:pPr marL="457200" indent="-457200"/>
            <a:r>
              <a:rPr lang="en" dirty="0" smtClean="0"/>
              <a:t>Echo</a:t>
            </a:r>
          </a:p>
          <a:p>
            <a:pPr marL="457200" indent="-457200"/>
            <a:r>
              <a:rPr lang="en" dirty="0" smtClean="0"/>
              <a:t>GND  (ground)</a:t>
            </a:r>
          </a:p>
          <a:p>
            <a:pPr marL="457200" indent="-457200"/>
            <a:endParaRPr lang="en" dirty="0"/>
          </a:p>
          <a:p>
            <a:pPr>
              <a:buNone/>
            </a:pPr>
            <a:r>
              <a:rPr lang="en" dirty="0" smtClean="0"/>
              <a:t>One side transmits, one receives</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2" name="Text Placeholder 1"/>
          <p:cNvSpPr>
            <a:spLocks noGrp="1"/>
          </p:cNvSpPr>
          <p:nvPr>
            <p:ph type="body" idx="2"/>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29652393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smtClean="0"/>
              <a:t>Materials:</a:t>
            </a:r>
          </a:p>
          <a:p>
            <a:pPr marL="457200" indent="-457200"/>
            <a:r>
              <a:rPr lang="en" dirty="0" smtClean="0"/>
              <a:t>Raspberry Pi and p</a:t>
            </a:r>
            <a:r>
              <a:rPr lang="en" dirty="0" smtClean="0"/>
              <a:t>ower supply</a:t>
            </a:r>
          </a:p>
          <a:p>
            <a:pPr marL="457200" indent="-457200"/>
            <a:r>
              <a:rPr lang="en" dirty="0" smtClean="0"/>
              <a:t>1 breadboard</a:t>
            </a:r>
          </a:p>
          <a:p>
            <a:pPr marL="457200" indent="-457200"/>
            <a:r>
              <a:rPr lang="en" dirty="0" smtClean="0"/>
              <a:t>8 LEDs</a:t>
            </a:r>
          </a:p>
          <a:p>
            <a:pPr marL="457200" indent="-457200"/>
            <a:r>
              <a:rPr lang="en" dirty="0" smtClean="0"/>
              <a:t>8 resistors</a:t>
            </a:r>
          </a:p>
          <a:p>
            <a:pPr marL="457200" indent="-457200"/>
            <a:r>
              <a:rPr lang="en" dirty="0" smtClean="0"/>
              <a:t>9 jumper wires</a:t>
            </a:r>
            <a:endParaRPr lang="en" dirty="0"/>
          </a:p>
        </p:txBody>
      </p:sp>
    </p:spTree>
    <p:extLst>
      <p:ext uri="{BB962C8B-B14F-4D97-AF65-F5344CB8AC3E}">
        <p14:creationId xmlns:p14="http://schemas.microsoft.com/office/powerpoint/2010/main" val="10454016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6</a:t>
            </a:r>
            <a:r>
              <a:rPr lang="en" sz="6000" dirty="0" smtClean="0">
                <a:solidFill>
                  <a:srgbClr val="CFD8DC"/>
                </a:solidFill>
              </a:rPr>
              <a:t>.</a:t>
            </a:r>
            <a:endParaRPr lang="en" sz="6000" dirty="0">
              <a:solidFill>
                <a:srgbClr val="CFD8DC"/>
              </a:solidFill>
            </a:endParaRPr>
          </a:p>
          <a:p>
            <a:r>
              <a:rPr lang="en" dirty="0" smtClean="0"/>
              <a:t>Project 3 – Push Buttons and LCD screens</a:t>
            </a:r>
            <a:endParaRPr lang="en" dirty="0"/>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smtClean="0"/>
              <a:t>Push it, push it real good</a:t>
            </a:r>
          </a:p>
        </p:txBody>
      </p:sp>
    </p:spTree>
    <p:extLst>
      <p:ext uri="{BB962C8B-B14F-4D97-AF65-F5344CB8AC3E}">
        <p14:creationId xmlns:p14="http://schemas.microsoft.com/office/powerpoint/2010/main" val="3671600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Breakdown</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457200" indent="-228600"/>
            <a:r>
              <a:rPr lang="en-US" dirty="0" smtClean="0"/>
              <a:t>Raspberry Pi Information and Models</a:t>
            </a:r>
          </a:p>
          <a:p>
            <a:pPr marL="457200" indent="-228600"/>
            <a:r>
              <a:rPr lang="en-US" dirty="0" smtClean="0"/>
              <a:t>Intro to </a:t>
            </a:r>
            <a:r>
              <a:rPr lang="en-US" dirty="0" smtClean="0"/>
              <a:t>Hardware</a:t>
            </a:r>
          </a:p>
          <a:p>
            <a:pPr marL="457200" indent="-228600"/>
            <a:r>
              <a:rPr lang="en-US" dirty="0" smtClean="0"/>
              <a:t>Intro to Programming Hardware</a:t>
            </a:r>
            <a:endParaRPr lang="en-US" dirty="0" smtClean="0"/>
          </a:p>
          <a:p>
            <a:pPr marL="457200" indent="-228600"/>
            <a:r>
              <a:rPr lang="en-US" dirty="0" smtClean="0"/>
              <a:t>Project 1</a:t>
            </a:r>
            <a:r>
              <a:rPr lang="en" dirty="0"/>
              <a:t> </a:t>
            </a:r>
            <a:r>
              <a:rPr lang="en" dirty="0" smtClean="0"/>
              <a:t>- ?</a:t>
            </a:r>
          </a:p>
          <a:p>
            <a:pPr marL="457200" indent="-228600"/>
            <a:r>
              <a:rPr lang="en" dirty="0" smtClean="0"/>
              <a:t>Project 2 - ?</a:t>
            </a:r>
          </a:p>
          <a:p>
            <a:pPr marL="457200" indent="-228600"/>
            <a:r>
              <a:rPr lang="en" dirty="0" smtClean="0"/>
              <a:t>Project 3 - ?</a:t>
            </a:r>
          </a:p>
          <a:p>
            <a:pPr marL="457200" indent="-228600"/>
            <a:r>
              <a:rPr lang="en" dirty="0" smtClean="0"/>
              <a:t>Future Project Inspriation</a:t>
            </a:r>
          </a:p>
          <a:p>
            <a:pPr marL="457200" indent="-228600"/>
            <a:r>
              <a:rPr lang="en" dirty="0" smtClean="0"/>
              <a:t>Conclusion</a:t>
            </a:r>
            <a:endParaRPr lang="en-US" dirty="0" smtClean="0"/>
          </a:p>
        </p:txBody>
      </p:sp>
    </p:spTree>
    <p:extLst>
      <p:ext uri="{BB962C8B-B14F-4D97-AF65-F5344CB8AC3E}">
        <p14:creationId xmlns:p14="http://schemas.microsoft.com/office/powerpoint/2010/main" val="3148064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485553" y="2480135"/>
            <a:ext cx="11220893" cy="1093200"/>
          </a:xfrm>
          <a:prstGeom prst="rect">
            <a:avLst/>
          </a:prstGeom>
        </p:spPr>
        <p:txBody>
          <a:bodyPr wrap="square" lIns="91425" tIns="91425" rIns="91425" bIns="91425" anchor="t" anchorCtr="0">
            <a:noAutofit/>
          </a:bodyPr>
          <a:lstStyle/>
          <a:p>
            <a:pPr>
              <a:buNone/>
            </a:pPr>
            <a:r>
              <a:rPr lang="en-US" sz="2800" dirty="0" smtClean="0"/>
              <a:t>“The </a:t>
            </a:r>
            <a:r>
              <a:rPr lang="en-US" sz="2800" dirty="0"/>
              <a:t>Raspberry Pi is a </a:t>
            </a:r>
            <a:r>
              <a:rPr lang="en-US" sz="2800" b="1" dirty="0">
                <a:solidFill>
                  <a:srgbClr val="0091EA"/>
                </a:solidFill>
              </a:rPr>
              <a:t>credit-card sized computer </a:t>
            </a:r>
            <a:r>
              <a:rPr lang="en-US" sz="2800" dirty="0"/>
              <a:t>that plugs into your TV and a keyboard. It is a </a:t>
            </a:r>
            <a:r>
              <a:rPr lang="en-US" sz="2800" b="1" dirty="0">
                <a:solidFill>
                  <a:srgbClr val="0091EA"/>
                </a:solidFill>
              </a:rPr>
              <a:t>capable little computer </a:t>
            </a:r>
            <a:r>
              <a:rPr lang="en-US" sz="2800" dirty="0"/>
              <a:t>which can be used in electronics projects, and for many of the things that your desktop PC does, like spreadsheets, word-processing and games. It also plays high-definition video. We want to see it being </a:t>
            </a:r>
            <a:r>
              <a:rPr lang="en-US" sz="2800" b="1" dirty="0">
                <a:solidFill>
                  <a:srgbClr val="0091EA"/>
                </a:solidFill>
              </a:rPr>
              <a:t>used by kids all over the world to learn programming</a:t>
            </a:r>
            <a:r>
              <a:rPr lang="en-US" sz="2800" dirty="0"/>
              <a:t>.”</a:t>
            </a:r>
          </a:p>
          <a:p>
            <a:pPr>
              <a:buNone/>
            </a:pPr>
            <a:endParaRPr lang="en-US" sz="2800" dirty="0" smtClean="0"/>
          </a:p>
          <a:p>
            <a:pPr>
              <a:buNone/>
            </a:pPr>
            <a:r>
              <a:rPr lang="en-US" sz="2800" b="1" dirty="0" smtClean="0"/>
              <a:t>Raspberry Pi Foundation</a:t>
            </a:r>
            <a:r>
              <a:rPr lang="en-US" sz="2800" dirty="0" smtClean="0"/>
              <a:t>, raspberrypi.org/</a:t>
            </a:r>
            <a:r>
              <a:rPr lang="en-US" sz="2800" dirty="0" err="1" smtClean="0"/>
              <a:t>faqs</a:t>
            </a:r>
            <a:endParaRPr lang="en-US" sz="2800" dirty="0"/>
          </a:p>
        </p:txBody>
      </p:sp>
    </p:spTree>
    <p:extLst>
      <p:ext uri="{BB962C8B-B14F-4D97-AF65-F5344CB8AC3E}">
        <p14:creationId xmlns:p14="http://schemas.microsoft.com/office/powerpoint/2010/main" val="42438831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Shape 92"/>
          <p:cNvSpPr txBox="1">
            <a:spLocks/>
          </p:cNvSpPr>
          <p:nvPr/>
        </p:nvSpPr>
        <p:spPr>
          <a:xfrm>
            <a:off x="485553" y="2480135"/>
            <a:ext cx="11220893" cy="1093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1pPr>
            <a:lvl2pPr marR="0" lvl="1"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2pPr>
            <a:lvl3pPr marR="0" lvl="2"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3pPr>
            <a:lvl4pPr marR="0" lvl="3"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4pPr>
            <a:lvl5pPr marR="0" lvl="4"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5pPr>
            <a:lvl6pPr marR="0" lvl="5"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6pPr>
            <a:lvl7pPr marR="0" lvl="6"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7pPr>
            <a:lvl8pPr marR="0" lvl="7"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8pPr>
            <a:lvl9pPr marR="0" lvl="8"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9pPr>
          </a:lstStyle>
          <a:p>
            <a:pPr>
              <a:buNone/>
            </a:pPr>
            <a:r>
              <a:rPr lang="en-US" sz="2800" b="1" dirty="0" smtClean="0">
                <a:solidFill>
                  <a:srgbClr val="0091EA"/>
                </a:solidFill>
              </a:rPr>
              <a:t>C</a:t>
            </a:r>
          </a:p>
          <a:p>
            <a:pPr>
              <a:buNone/>
            </a:pPr>
            <a:r>
              <a:rPr lang="en-US" sz="2800" dirty="0" smtClean="0"/>
              <a:t>“We </a:t>
            </a:r>
            <a:r>
              <a:rPr lang="en-US" sz="2800" dirty="0"/>
              <a:t>are </a:t>
            </a:r>
            <a:r>
              <a:rPr lang="en-US" sz="2800" b="1" dirty="0">
                <a:solidFill>
                  <a:srgbClr val="0091EA"/>
                </a:solidFill>
              </a:rPr>
              <a:t>taking back the term ‘Hacking’ </a:t>
            </a:r>
            <a:r>
              <a:rPr lang="en-US" sz="2800" dirty="0"/>
              <a:t>which has been soured in the public mind. </a:t>
            </a:r>
            <a:r>
              <a:rPr lang="en-US" sz="2800" b="1" dirty="0">
                <a:solidFill>
                  <a:srgbClr val="0091EA"/>
                </a:solidFill>
              </a:rPr>
              <a:t>Hacking is an art form </a:t>
            </a:r>
            <a:r>
              <a:rPr lang="en-US" sz="2800" dirty="0"/>
              <a:t>that uses something in a way in which it </a:t>
            </a:r>
            <a:r>
              <a:rPr lang="en-US" sz="2800" b="1" dirty="0">
                <a:solidFill>
                  <a:srgbClr val="0091EA"/>
                </a:solidFill>
              </a:rPr>
              <a:t>was not originally intended</a:t>
            </a:r>
            <a:r>
              <a:rPr lang="en-US" sz="2800" dirty="0"/>
              <a:t>. This </a:t>
            </a:r>
            <a:r>
              <a:rPr lang="en-US" sz="2800" b="1" dirty="0">
                <a:solidFill>
                  <a:srgbClr val="0091EA"/>
                </a:solidFill>
              </a:rPr>
              <a:t>highly creative activity </a:t>
            </a:r>
            <a:r>
              <a:rPr lang="en-US" sz="2800" dirty="0"/>
              <a:t>can be highly technical, simply clever, or both. Hackers bask in the glory of building it instead of buying it, repairing it rather than trashing it, and raiding their junk bins for new projects every time they can steal a few moments away.”</a:t>
            </a:r>
          </a:p>
          <a:p>
            <a:pPr>
              <a:buNone/>
            </a:pPr>
            <a:endParaRPr lang="en-US" sz="2800" dirty="0" smtClean="0"/>
          </a:p>
          <a:p>
            <a:pPr>
              <a:buNone/>
            </a:pPr>
            <a:r>
              <a:rPr lang="en-US" sz="2800" b="1" dirty="0" err="1" smtClean="0"/>
              <a:t>Hackaday</a:t>
            </a:r>
            <a:r>
              <a:rPr lang="en-US" sz="2800" dirty="0" smtClean="0"/>
              <a:t>, hackaday.com/about</a:t>
            </a:r>
            <a:r>
              <a:rPr lang="en-US" sz="2800" dirty="0"/>
              <a:t>/</a:t>
            </a:r>
          </a:p>
        </p:txBody>
      </p:sp>
    </p:spTree>
    <p:extLst>
      <p:ext uri="{BB962C8B-B14F-4D97-AF65-F5344CB8AC3E}">
        <p14:creationId xmlns:p14="http://schemas.microsoft.com/office/powerpoint/2010/main" val="1287477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Resources</a:t>
            </a:r>
            <a:endParaRPr lang="en" sz="6000" b="1" dirty="0"/>
          </a:p>
        </p:txBody>
      </p:sp>
      <p:sp>
        <p:nvSpPr>
          <p:cNvPr id="105" name="Shape 105"/>
          <p:cNvSpPr txBox="1">
            <a:spLocks noGrp="1"/>
          </p:cNvSpPr>
          <p:nvPr>
            <p:ph type="subTitle" idx="4294967295"/>
          </p:nvPr>
        </p:nvSpPr>
        <p:spPr>
          <a:xfrm>
            <a:off x="964019" y="3405748"/>
            <a:ext cx="5109181" cy="1046400"/>
          </a:xfrm>
          <a:prstGeom prst="rect">
            <a:avLst/>
          </a:prstGeom>
        </p:spPr>
        <p:txBody>
          <a:bodyPr wrap="square" lIns="91425" tIns="91425" rIns="91425" bIns="91425" anchor="t" anchorCtr="0">
            <a:noAutofit/>
          </a:bodyPr>
          <a:lstStyle/>
          <a:p>
            <a:pPr algn="r">
              <a:spcBef>
                <a:spcPts val="0"/>
              </a:spcBef>
              <a:buNone/>
            </a:pPr>
            <a:r>
              <a:rPr lang="en" dirty="0" smtClean="0"/>
              <a:t>Slides, diagrams, </a:t>
            </a:r>
          </a:p>
          <a:p>
            <a:pPr algn="r">
              <a:spcBef>
                <a:spcPts val="0"/>
              </a:spcBef>
              <a:buNone/>
            </a:pPr>
            <a:r>
              <a:rPr lang="en" dirty="0" smtClean="0"/>
              <a:t>videos, and more!</a:t>
            </a:r>
          </a:p>
          <a:p>
            <a:pPr algn="r">
              <a:spcBef>
                <a:spcPts val="0"/>
              </a:spcBef>
              <a:buNone/>
            </a:pPr>
            <a:endParaRPr lang="en" dirty="0" smtClean="0"/>
          </a:p>
          <a:p>
            <a:pPr algn="r">
              <a:spcBef>
                <a:spcPts val="0"/>
              </a:spcBef>
              <a:buNone/>
            </a:pPr>
            <a:r>
              <a:rPr lang="en" dirty="0" smtClean="0"/>
              <a:t> sarahwithee.com/raspberrypi</a:t>
            </a:r>
            <a:endParaRPr lang="en"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873" y="2188711"/>
            <a:ext cx="4640632" cy="3480474"/>
          </a:xfrm>
          <a:prstGeom prst="rect">
            <a:avLst/>
          </a:prstGeom>
        </p:spPr>
      </p:pic>
      <p:sp>
        <p:nvSpPr>
          <p:cNvPr id="13" name="TextBox 12"/>
          <p:cNvSpPr txBox="1"/>
          <p:nvPr/>
        </p:nvSpPr>
        <p:spPr>
          <a:xfrm>
            <a:off x="6420477" y="2212393"/>
            <a:ext cx="1934928" cy="461665"/>
          </a:xfrm>
          <a:prstGeom prst="rect">
            <a:avLst/>
          </a:prstGeom>
          <a:noFill/>
        </p:spPr>
        <p:txBody>
          <a:bodyPr wrap="square" rtlCol="0">
            <a:spAutoFit/>
          </a:bodyPr>
          <a:lstStyle/>
          <a:p>
            <a:r>
              <a:rPr lang="en-US" sz="2400" b="1" dirty="0">
                <a:solidFill>
                  <a:srgbClr val="38E31B"/>
                </a:solidFill>
                <a:latin typeface="Comic Sans MS" panose="030F0702030302020204" pitchFamily="66" charset="0"/>
              </a:rPr>
              <a:t>v</a:t>
            </a:r>
            <a:r>
              <a:rPr lang="en-US" sz="2400" b="1" dirty="0" smtClean="0">
                <a:solidFill>
                  <a:srgbClr val="38E31B"/>
                </a:solidFill>
                <a:latin typeface="Comic Sans MS" panose="030F0702030302020204" pitchFamily="66" charset="0"/>
              </a:rPr>
              <a:t>ery code</a:t>
            </a:r>
            <a:endParaRPr lang="en-US" sz="2400" b="1" dirty="0">
              <a:solidFill>
                <a:srgbClr val="38E31B"/>
              </a:solidFill>
              <a:latin typeface="Comic Sans MS" panose="030F0702030302020204" pitchFamily="66" charset="0"/>
            </a:endParaRPr>
          </a:p>
        </p:txBody>
      </p:sp>
      <p:sp>
        <p:nvSpPr>
          <p:cNvPr id="14" name="TextBox 13"/>
          <p:cNvSpPr txBox="1"/>
          <p:nvPr/>
        </p:nvSpPr>
        <p:spPr>
          <a:xfrm>
            <a:off x="9372884" y="2598003"/>
            <a:ext cx="1688225" cy="830997"/>
          </a:xfrm>
          <a:prstGeom prst="rect">
            <a:avLst/>
          </a:prstGeom>
          <a:noFill/>
        </p:spPr>
        <p:txBody>
          <a:bodyPr wrap="square" rtlCol="0">
            <a:spAutoFit/>
          </a:bodyPr>
          <a:lstStyle/>
          <a:p>
            <a:r>
              <a:rPr lang="en-US" sz="2400" b="1" dirty="0" smtClean="0">
                <a:solidFill>
                  <a:srgbClr val="FE00C8"/>
                </a:solidFill>
                <a:latin typeface="Comic Sans MS" panose="030F0702030302020204" pitchFamily="66" charset="0"/>
              </a:rPr>
              <a:t>much resources</a:t>
            </a:r>
            <a:endParaRPr lang="en-US" sz="2400" b="1" dirty="0">
              <a:solidFill>
                <a:srgbClr val="FE00C8"/>
              </a:solidFill>
              <a:latin typeface="Comic Sans MS" panose="030F0702030302020204" pitchFamily="66" charset="0"/>
            </a:endParaRPr>
          </a:p>
        </p:txBody>
      </p:sp>
      <p:sp>
        <p:nvSpPr>
          <p:cNvPr id="15" name="TextBox 14"/>
          <p:cNvSpPr txBox="1"/>
          <p:nvPr/>
        </p:nvSpPr>
        <p:spPr>
          <a:xfrm>
            <a:off x="6629584" y="4044939"/>
            <a:ext cx="1780134" cy="461665"/>
          </a:xfrm>
          <a:prstGeom prst="rect">
            <a:avLst/>
          </a:prstGeom>
          <a:noFill/>
        </p:spPr>
        <p:txBody>
          <a:bodyPr wrap="square" rtlCol="0">
            <a:spAutoFit/>
          </a:bodyPr>
          <a:lstStyle/>
          <a:p>
            <a:r>
              <a:rPr lang="en-US" sz="2400" b="1" dirty="0">
                <a:solidFill>
                  <a:srgbClr val="FFFF00"/>
                </a:solidFill>
                <a:latin typeface="Comic Sans MS" panose="030F0702030302020204" pitchFamily="66" charset="0"/>
              </a:rPr>
              <a:t>h</a:t>
            </a:r>
            <a:r>
              <a:rPr lang="en-US" sz="2400" b="1" dirty="0" smtClean="0">
                <a:solidFill>
                  <a:srgbClr val="FFFF00"/>
                </a:solidFill>
                <a:latin typeface="Comic Sans MS" panose="030F0702030302020204" pitchFamily="66" charset="0"/>
              </a:rPr>
              <a:t>ow to pi</a:t>
            </a:r>
            <a:endParaRPr lang="en-US" sz="2400" b="1" dirty="0">
              <a:solidFill>
                <a:srgbClr val="FFFF00"/>
              </a:solidFill>
              <a:latin typeface="Comic Sans MS" panose="030F0702030302020204" pitchFamily="66" charset="0"/>
            </a:endParaRPr>
          </a:p>
        </p:txBody>
      </p:sp>
      <p:sp>
        <p:nvSpPr>
          <p:cNvPr id="16" name="TextBox 15"/>
          <p:cNvSpPr txBox="1"/>
          <p:nvPr/>
        </p:nvSpPr>
        <p:spPr>
          <a:xfrm>
            <a:off x="8858871" y="5088672"/>
            <a:ext cx="1776539" cy="461665"/>
          </a:xfrm>
          <a:prstGeom prst="rect">
            <a:avLst/>
          </a:prstGeom>
          <a:noFill/>
        </p:spPr>
        <p:txBody>
          <a:bodyPr wrap="square" rtlCol="0">
            <a:spAutoFit/>
          </a:bodyPr>
          <a:lstStyle/>
          <a:p>
            <a:r>
              <a:rPr lang="en-US" sz="2400" b="1" dirty="0" smtClean="0">
                <a:solidFill>
                  <a:srgbClr val="0066FF"/>
                </a:solidFill>
                <a:latin typeface="Comic Sans MS" panose="030F0702030302020204" pitchFamily="66" charset="0"/>
              </a:rPr>
              <a:t>total wow</a:t>
            </a:r>
            <a:endParaRPr lang="en-US" sz="2400" b="1" dirty="0">
              <a:solidFill>
                <a:srgbClr val="0066FF"/>
              </a:solidFill>
              <a:latin typeface="Comic Sans MS" panose="030F0702030302020204" pitchFamily="66" charset="0"/>
            </a:endParaRPr>
          </a:p>
        </p:txBody>
      </p:sp>
    </p:spTree>
    <p:extLst>
      <p:ext uri="{BB962C8B-B14F-4D97-AF65-F5344CB8AC3E}">
        <p14:creationId xmlns:p14="http://schemas.microsoft.com/office/powerpoint/2010/main" val="232784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3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4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5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6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7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8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1266</TotalTime>
  <Words>1467</Words>
  <Application>Microsoft Office PowerPoint</Application>
  <PresentationFormat>Widescreen</PresentationFormat>
  <Paragraphs>528</Paragraphs>
  <Slides>58</Slides>
  <Notes>58</Notes>
  <HiddenSlides>0</HiddenSlides>
  <MMClips>3</MMClips>
  <ScaleCrop>false</ScaleCrop>
  <HeadingPairs>
    <vt:vector size="6" baseType="variant">
      <vt:variant>
        <vt:lpstr>Fonts Used</vt:lpstr>
      </vt:variant>
      <vt:variant>
        <vt:i4>5</vt:i4>
      </vt:variant>
      <vt:variant>
        <vt:lpstr>Theme</vt:lpstr>
      </vt:variant>
      <vt:variant>
        <vt:i4>19</vt:i4>
      </vt:variant>
      <vt:variant>
        <vt:lpstr>Slide Titles</vt:lpstr>
      </vt:variant>
      <vt:variant>
        <vt:i4>58</vt:i4>
      </vt:variant>
    </vt:vector>
  </HeadingPairs>
  <TitlesOfParts>
    <vt:vector size="82" baseType="lpstr">
      <vt:lpstr>Arial</vt:lpstr>
      <vt:lpstr>Roboto Slab</vt:lpstr>
      <vt:lpstr>Consolas</vt:lpstr>
      <vt:lpstr>Comic Sans MS</vt:lpstr>
      <vt:lpstr>Source Sans Pro</vt:lpstr>
      <vt:lpstr>Cordelia template</vt:lpstr>
      <vt:lpstr>1_Cordelia template</vt:lpstr>
      <vt:lpstr>2_Cordelia template</vt:lpstr>
      <vt:lpstr>3_Cordelia template</vt:lpstr>
      <vt:lpstr>4_Cordelia template</vt:lpstr>
      <vt:lpstr>5_Cordelia template</vt:lpstr>
      <vt:lpstr>6_Cordelia template</vt:lpstr>
      <vt:lpstr>7_Cordelia template</vt:lpstr>
      <vt:lpstr>8_Cordelia template</vt:lpstr>
      <vt:lpstr>9_Cordelia template</vt:lpstr>
      <vt:lpstr>10_Cordelia template</vt:lpstr>
      <vt:lpstr>11_Cordelia template</vt:lpstr>
      <vt:lpstr>12_Cordelia template</vt:lpstr>
      <vt:lpstr>13_Cordelia template</vt:lpstr>
      <vt:lpstr>14_Cordelia template</vt:lpstr>
      <vt:lpstr>15_Cordelia template</vt:lpstr>
      <vt:lpstr>16_Cordelia template</vt:lpstr>
      <vt:lpstr>17_Cordelia template</vt:lpstr>
      <vt:lpstr>18_Cordelia template</vt:lpstr>
      <vt:lpstr>Intro to Hacking with the Raspberry Pi</vt:lpstr>
      <vt:lpstr>PowerPoint Presentation</vt:lpstr>
      <vt:lpstr>Hello!</vt:lpstr>
      <vt:lpstr>A Few Questions To Start…</vt:lpstr>
      <vt:lpstr>A Few Questions To Start…</vt:lpstr>
      <vt:lpstr>Breakdown</vt:lpstr>
      <vt:lpstr>PowerPoint Presentation</vt:lpstr>
      <vt:lpstr>PowerPoint Presentation</vt:lpstr>
      <vt:lpstr>Resources</vt:lpstr>
      <vt:lpstr>1. Raspberry Pi Information and Models</vt:lpstr>
      <vt:lpstr>History of the Raspberry Pi</vt:lpstr>
      <vt:lpstr>Raspberry Pi Models</vt:lpstr>
      <vt:lpstr>Raspberry Pi Model Comparisons</vt:lpstr>
      <vt:lpstr>2. Intro to Hardware</vt:lpstr>
      <vt:lpstr>Circuits</vt:lpstr>
      <vt:lpstr>Intro to Hardware – Circuits</vt:lpstr>
      <vt:lpstr>Intro to Hardware – Circuits</vt:lpstr>
      <vt:lpstr>Breadboards</vt:lpstr>
      <vt:lpstr>Intro to Hardware - Breadboards</vt:lpstr>
      <vt:lpstr>Intro to Hardware - Breadboards</vt:lpstr>
      <vt:lpstr>Intro to Hardware - Breadboards</vt:lpstr>
      <vt:lpstr>Intro to Hardware - Breadboards</vt:lpstr>
      <vt:lpstr>Intro to Hardware – Breadboards</vt:lpstr>
      <vt:lpstr>Intro to Hardware – Breadboards</vt:lpstr>
      <vt:lpstr>Intro to Hardware – Breadboards</vt:lpstr>
      <vt:lpstr>GPIO</vt:lpstr>
      <vt:lpstr>Intro to Hardware – GPIO</vt:lpstr>
      <vt:lpstr>Intro to Hardware – GPIO</vt:lpstr>
      <vt:lpstr>3. Intro to Programming Hardware</vt:lpstr>
      <vt:lpstr>Intro to Programming Hardware</vt:lpstr>
      <vt:lpstr>Intro to Programming Hardware – Setup Commands</vt:lpstr>
      <vt:lpstr>Intro to Programming Hardware – Setup Commands</vt:lpstr>
      <vt:lpstr>Intro to Programming Hardware – Setup Commands</vt:lpstr>
      <vt:lpstr>Intro to Programming Hardware – Output Commands</vt:lpstr>
      <vt:lpstr>Intro to Programming Hardware – Input Commands</vt:lpstr>
      <vt:lpstr>Intro to Programming Hardware – Cleanup Commands</vt:lpstr>
      <vt:lpstr>Intro to Programming Hardware</vt:lpstr>
      <vt:lpstr>4. Project 1 - LEDs</vt:lpstr>
      <vt:lpstr>Project 1 - LEDs</vt:lpstr>
      <vt:lpstr>Project 1 - LEDs</vt:lpstr>
      <vt:lpstr>LED</vt:lpstr>
      <vt:lpstr>Project 1 - LEDs</vt:lpstr>
      <vt:lpstr>Resistor</vt:lpstr>
      <vt:lpstr>Project 1 - LEDs</vt:lpstr>
      <vt:lpstr>Project 1 - LEDs</vt:lpstr>
      <vt:lpstr>Project 1 - LEDs</vt:lpstr>
      <vt:lpstr>Project 1 - LEDs</vt:lpstr>
      <vt:lpstr>Project 1 - LEDs</vt:lpstr>
      <vt:lpstr>Project 1 - LEDs</vt:lpstr>
      <vt:lpstr>Project 1 - LEDs</vt:lpstr>
      <vt:lpstr>Project 1 - LEDs</vt:lpstr>
      <vt:lpstr>Project 1 - LEDs</vt:lpstr>
      <vt:lpstr>5. Project 2 – Sensors</vt:lpstr>
      <vt:lpstr>Ultrasonic Distance Sensor</vt:lpstr>
      <vt:lpstr>Project 1 - LEDs</vt:lpstr>
      <vt:lpstr>Project 1 - LEDs</vt:lpstr>
      <vt:lpstr>Project 1 - LEDs</vt:lpstr>
      <vt:lpstr>6. Project 3 – Push Buttons and LCD screens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Hacking with the Raspberry Pi</dc:title>
  <dc:creator>Sarah W</dc:creator>
  <cp:lastModifiedBy>Sarah W</cp:lastModifiedBy>
  <cp:revision>60</cp:revision>
  <dcterms:modified xsi:type="dcterms:W3CDTF">2017-10-16T08:22:24Z</dcterms:modified>
</cp:coreProperties>
</file>